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94" r:id="rId4"/>
    <p:sldId id="286" r:id="rId5"/>
    <p:sldId id="291" r:id="rId6"/>
    <p:sldId id="289" r:id="rId7"/>
    <p:sldId id="293" r:id="rId8"/>
    <p:sldId id="295" r:id="rId9"/>
    <p:sldId id="278" r:id="rId10"/>
  </p:sldIdLst>
  <p:sldSz cx="9144000" cy="5143500" type="screen16x9"/>
  <p:notesSz cx="6797675" cy="9926638"/>
  <p:embeddedFontLst>
    <p:embeddedFont>
      <p:font typeface="Titillium Web ExtraLight" panose="020B0604020202020204" charset="0"/>
      <p:regular r:id="rId13"/>
      <p:bold r:id="rId14"/>
      <p:italic r:id="rId15"/>
      <p:boldItalic r:id="rId16"/>
    </p:embeddedFont>
    <p:embeddedFont>
      <p:font typeface="Titillium Web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6B6"/>
    <a:srgbClr val="465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B055F9-05A6-45A1-A30C-29C9FED7563A}">
  <a:tblStyle styleId="{3EB055F9-05A6-45A1-A30C-29C9FED75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62601" autoAdjust="0"/>
  </p:normalViewPr>
  <p:slideViewPr>
    <p:cSldViewPr snapToGrid="0">
      <p:cViewPr varScale="1">
        <p:scale>
          <a:sx n="96" d="100"/>
          <a:sy n="96" d="100"/>
        </p:scale>
        <p:origin x="214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ma2.mma.gov.mv\Data\OFI\PSD\National%20Payments%20Switch\Tieto\Tieto%20Presentations\Stat%20for%20the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6321758436898"/>
          <c:y val="0.19817450432471329"/>
          <c:w val="0.69996910287348857"/>
          <c:h val="0.61753214254325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'MRTGS Graph'!$A$4</c:f>
              <c:strCache>
                <c:ptCount val="1"/>
                <c:pt idx="0">
                  <c:v>MRTGS</c:v>
                </c:pt>
              </c:strCache>
            </c:strRef>
          </c:tx>
          <c:spPr>
            <a:pattFill prst="narHorz">
              <a:fgClr>
                <a:schemeClr val="accent1">
                  <a:shade val="65000"/>
                </a:schemeClr>
              </a:fgClr>
              <a:bgClr>
                <a:schemeClr val="accent1">
                  <a:shade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shade val="65000"/>
                </a:schemeClr>
              </a:innerShdw>
            </a:effectLst>
          </c:spPr>
          <c:invertIfNegative val="0"/>
          <c:cat>
            <c:numRef>
              <c:f>'MRTGS Graph'!$C$3:$F$3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'MRTGS Graph'!$C$4:$F$4</c:f>
              <c:numCache>
                <c:formatCode>_(* #,##0_);_(* \(#,##0\);_(* "-"??_);_(@_)</c:formatCode>
                <c:ptCount val="4"/>
                <c:pt idx="0">
                  <c:v>37095</c:v>
                </c:pt>
                <c:pt idx="1">
                  <c:v>44846</c:v>
                </c:pt>
                <c:pt idx="2">
                  <c:v>67118</c:v>
                </c:pt>
                <c:pt idx="3" formatCode="_(* #,##0.00_);_(* \(#,##0.00\);_(* &quot;-&quot;??_);_(@_)">
                  <c:v>98556</c:v>
                </c:pt>
              </c:numCache>
            </c:numRef>
          </c:val>
        </c:ser>
        <c:ser>
          <c:idx val="1"/>
          <c:order val="1"/>
          <c:tx>
            <c:strRef>
              <c:f>'MRTGS Graph'!$A$5</c:f>
              <c:strCache>
                <c:ptCount val="1"/>
                <c:pt idx="0">
                  <c:v>ACH - Direct Credits 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'MRTGS Graph'!$C$3:$F$3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'MRTGS Graph'!$C$5:$F$5</c:f>
              <c:numCache>
                <c:formatCode>_(* #,##0_);_(* \(#,##0\);_(* "-"??_);_(@_)</c:formatCode>
                <c:ptCount val="4"/>
                <c:pt idx="0">
                  <c:v>112193</c:v>
                </c:pt>
                <c:pt idx="1">
                  <c:v>143689</c:v>
                </c:pt>
                <c:pt idx="2">
                  <c:v>168310</c:v>
                </c:pt>
                <c:pt idx="3" formatCode="_(* #,##0.00_);_(* \(#,##0.00\);_(* &quot;-&quot;??_);_(@_)">
                  <c:v>228618</c:v>
                </c:pt>
              </c:numCache>
            </c:numRef>
          </c:val>
        </c:ser>
        <c:ser>
          <c:idx val="2"/>
          <c:order val="2"/>
          <c:tx>
            <c:strRef>
              <c:f>'MRTGS Graph'!$A$6</c:f>
              <c:strCache>
                <c:ptCount val="1"/>
                <c:pt idx="0">
                  <c:v>Cheques </c:v>
                </c:pt>
              </c:strCache>
            </c:strRef>
          </c:tx>
          <c:spPr>
            <a:pattFill prst="narHorz">
              <a:fgClr>
                <a:schemeClr val="accent1">
                  <a:tint val="65000"/>
                </a:schemeClr>
              </a:fgClr>
              <a:bgClr>
                <a:schemeClr val="accent1">
                  <a:tint val="65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tint val="65000"/>
                </a:schemeClr>
              </a:innerShdw>
            </a:effectLst>
          </c:spPr>
          <c:invertIfNegative val="0"/>
          <c:cat>
            <c:numRef>
              <c:f>'MRTGS Graph'!$C$3:$F$3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'MRTGS Graph'!$C$6:$F$6</c:f>
              <c:numCache>
                <c:formatCode>_(* #,##0_);_(* \(#,##0\);_(* "-"??_);_(@_)</c:formatCode>
                <c:ptCount val="4"/>
                <c:pt idx="0">
                  <c:v>738513</c:v>
                </c:pt>
                <c:pt idx="1">
                  <c:v>684350</c:v>
                </c:pt>
                <c:pt idx="2">
                  <c:v>717834</c:v>
                </c:pt>
                <c:pt idx="3" formatCode="_(* #,##0.00_);_(* \(#,##0.00\);_(* &quot;-&quot;??_);_(@_)">
                  <c:v>681196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1159617616"/>
        <c:axId val="-1159612176"/>
      </c:barChart>
      <c:catAx>
        <c:axId val="-115961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6E86B6"/>
                </a:solidFill>
                <a:latin typeface="Titillium Web" panose="020B0604020202020204" charset="0"/>
                <a:ea typeface="+mn-ea"/>
                <a:cs typeface="+mn-cs"/>
              </a:defRPr>
            </a:pPr>
            <a:endParaRPr lang="en-US"/>
          </a:p>
        </c:txPr>
        <c:crossAx val="-1159612176"/>
        <c:crosses val="autoZero"/>
        <c:auto val="1"/>
        <c:lblAlgn val="ctr"/>
        <c:lblOffset val="100"/>
        <c:noMultiLvlLbl val="0"/>
      </c:catAx>
      <c:valAx>
        <c:axId val="-115961217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E86B6"/>
                </a:solidFill>
                <a:latin typeface="Titillium Web" panose="020B0604020202020204" charset="0"/>
                <a:ea typeface="+mn-ea"/>
                <a:cs typeface="+mn-cs"/>
              </a:defRPr>
            </a:pPr>
            <a:endParaRPr lang="en-US"/>
          </a:p>
        </c:txPr>
        <c:crossAx val="-11596176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3.2974874612879644E-2"/>
                <c:y val="0.1874279015257572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rgbClr val="6E86B6"/>
                      </a:solidFill>
                      <a:latin typeface="Titillium Web" panose="020B0604020202020204" charset="0"/>
                      <a:ea typeface="+mn-ea"/>
                      <a:cs typeface="+mn-cs"/>
                    </a:defRPr>
                  </a:pPr>
                  <a:r>
                    <a:rPr lang="en-US" b="0">
                      <a:solidFill>
                        <a:srgbClr val="6E86B6"/>
                      </a:solidFill>
                      <a:latin typeface="Titillium Web" panose="020B0604020202020204" charset="0"/>
                    </a:rPr>
                    <a:t>Volume - Thousands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6E86B6"/>
                    </a:solidFill>
                    <a:latin typeface="Titillium Web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6E86B6"/>
                </a:solidFill>
                <a:latin typeface="Titillium Web" panose="020B060402020202020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6E86B6"/>
                </a:solidFill>
                <a:latin typeface="Titillium Web" panose="020B060402020202020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6E86B6"/>
                </a:solidFill>
                <a:latin typeface="Titillium Web" panose="020B060402020202020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8.761371007006509E-2"/>
          <c:y val="0.91068853790086013"/>
          <c:w val="0.77421562290335944"/>
          <c:h val="7.4510245200084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6E86B6"/>
              </a:solidFill>
              <a:latin typeface="Titillium Web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47B1C01-A315-4084-8B83-78BF91BB7397}" type="datetimeFigureOut">
              <a:rPr lang="en-GB" smtClean="0"/>
              <a:t>16/08/2018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33AF71F-03E3-42C8-960C-3060367AC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8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9" tIns="91279" rIns="91279" bIns="91279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129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01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lvl="0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41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indent="-316992"/>
            <a:endParaRPr lang="en-US" dirty="0"/>
          </a:p>
          <a:p>
            <a:pPr marL="456468" indent="-3169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0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40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lang="en-US" baseline="0" dirty="0" smtClean="0"/>
          </a:p>
          <a:p>
            <a:pPr marL="171176" indent="-171176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8534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72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468" indent="-316992"/>
            <a:endParaRPr lang="en-US" i="1" dirty="0"/>
          </a:p>
          <a:p>
            <a:pPr marL="456468" indent="-316992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5514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279" tIns="91279" rIns="91279" bIns="9127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14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Shape 1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Shape 46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Shape 47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Shape 113"/>
          <p:cNvSpPr/>
          <p:nvPr/>
        </p:nvSpPr>
        <p:spPr>
          <a:xfrm>
            <a:off x="-165986" y="2161935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 rot="10800000" flipH="1">
            <a:off x="-25" y="1079400"/>
            <a:ext cx="9144000" cy="40641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669850" y="1857000"/>
            <a:ext cx="5804400" cy="27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Titillium Web ExtraLight"/>
              <a:buChar char="▫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-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●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○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Titillium Web ExtraLight"/>
              <a:buChar char="■"/>
              <a:defRPr sz="3000"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0" y="401188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Shape 337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338" name="Shape 338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Shape 371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372" name="Shape 37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Shape 438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Shape 44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446" name="Shape 446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0" t="0" r="0" b="0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0" t="0" r="0" b="0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0" t="0" r="0" b="0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0" t="0" r="0" b="0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0" t="0" r="0" b="0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0" t="0" r="0" b="0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0" t="0" r="0" b="0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0" t="0" r="0" b="0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0" t="0" r="0" b="0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0" t="0" r="0" b="0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0" t="0" r="0" b="0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0" t="0" r="0" b="0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0" t="0" r="0" b="0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0" t="0" r="0" b="0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0" t="0" r="0" b="0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0" t="0" r="0" b="0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0" t="0" r="0" b="0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0" t="0" r="0" b="0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0" t="0" r="0" b="0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0" t="0" r="0" b="0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0" t="0" r="0" b="0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0" t="0" r="0" b="0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0" t="0" r="0" b="0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0" t="0" r="0" b="0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0" t="0" r="0" b="0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0" t="0" r="0" b="0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0" t="0" r="0" b="0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480" name="Shape 480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0" t="0" r="0" b="0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0" t="0" r="0" b="0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0" t="0" r="0" b="0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0" t="0" r="0" b="0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0" t="0" r="0" b="0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0" t="0" r="0" b="0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0" t="0" r="0" b="0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0" t="0" r="0" b="0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0" t="0" r="0" b="0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0" t="0" r="0" b="0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0" t="0" r="0" b="0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0" t="0" r="0" b="0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0" t="0" r="0" b="0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0" t="0" r="0" b="0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0" t="0" r="0" b="0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0" t="0" r="0" b="0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0" t="0" r="0" b="0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0" t="0" r="0" b="0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0" t="0" r="0" b="0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0" t="0" r="0" b="0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0" t="0" r="0" b="0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0" t="0" r="0" b="0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0" t="0" r="0" b="0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0" t="0" r="0" b="0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0" t="0" r="0" b="0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0" t="0" r="0" b="0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0" t="0" r="0" b="0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0" t="0" r="0" b="0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0" t="0" r="0" b="0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0" t="0" r="0" b="0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0" t="0" r="0" b="0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0" t="0" r="0" b="0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0" t="0" r="0" b="0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0" t="0" r="0" b="0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0" t="0" r="0" b="0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0" t="0" r="0" b="0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0" t="0" r="0" b="0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0" t="0" r="0" b="0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0" t="0" r="0" b="0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0" t="0" r="0" b="0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0" t="0" r="0" b="0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0" t="0" r="0" b="0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0" t="0" r="0" b="0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0" t="0" r="0" b="0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6" name="Shape 546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0" t="0" r="0" b="0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739675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9" name="Shape 549"/>
          <p:cNvSpPr txBox="1">
            <a:spLocks noGrp="1"/>
          </p:cNvSpPr>
          <p:nvPr>
            <p:ph type="body" idx="2"/>
          </p:nvPr>
        </p:nvSpPr>
        <p:spPr>
          <a:xfrm>
            <a:off x="3344038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3"/>
          </p:nvPr>
        </p:nvSpPr>
        <p:spPr>
          <a:xfrm>
            <a:off x="5948402" y="1235873"/>
            <a:ext cx="2477400" cy="281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0" t="0" r="0" b="0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ctrTitle"/>
          </p:nvPr>
        </p:nvSpPr>
        <p:spPr>
          <a:xfrm>
            <a:off x="663621" y="431732"/>
            <a:ext cx="8082814" cy="1730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600" dirty="0" smtClean="0"/>
              <a:t>DEVELOPMENTS IN THE PAYMENT AND SETTLEMENT</a:t>
            </a:r>
            <a:endParaRPr lang="en-US" sz="3600" dirty="0"/>
          </a:p>
        </p:txBody>
      </p:sp>
      <p:sp>
        <p:nvSpPr>
          <p:cNvPr id="3" name="Shape 779"/>
          <p:cNvSpPr txBox="1">
            <a:spLocks/>
          </p:cNvSpPr>
          <p:nvPr/>
        </p:nvSpPr>
        <p:spPr>
          <a:xfrm>
            <a:off x="663621" y="3240156"/>
            <a:ext cx="7729200" cy="190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r"/>
            <a:r>
              <a:rPr lang="en-US" sz="2000" dirty="0"/>
              <a:t>18th SAARC Payment Council </a:t>
            </a:r>
            <a:r>
              <a:rPr lang="en-US" sz="2000" dirty="0" smtClean="0"/>
              <a:t>Meeting</a:t>
            </a:r>
          </a:p>
          <a:p>
            <a:pPr algn="r"/>
            <a:r>
              <a:rPr lang="en-US" sz="2000" dirty="0" smtClean="0"/>
              <a:t>13 August 2018</a:t>
            </a:r>
            <a:endParaRPr lang="en-US" sz="2000" dirty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r>
              <a:rPr lang="en-US" sz="2000" dirty="0" smtClean="0"/>
              <a:t>Maldives Monetary Authority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21" y="4549637"/>
            <a:ext cx="500034" cy="49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430916" y="107225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Shape 850"/>
          <p:cNvSpPr txBox="1">
            <a:spLocks noGrp="1"/>
          </p:cNvSpPr>
          <p:nvPr>
            <p:ph type="body" idx="4294967295"/>
          </p:nvPr>
        </p:nvSpPr>
        <p:spPr>
          <a:xfrm>
            <a:off x="430916" y="1331843"/>
            <a:ext cx="8255884" cy="336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Recent </a:t>
            </a:r>
            <a:r>
              <a:rPr lang="en-US" dirty="0"/>
              <a:t>Developments</a:t>
            </a:r>
          </a:p>
          <a:p>
            <a:r>
              <a:rPr lang="en-US" dirty="0"/>
              <a:t>Payment System Statistics</a:t>
            </a:r>
          </a:p>
          <a:p>
            <a:r>
              <a:rPr lang="en-US" dirty="0"/>
              <a:t>Challenges in the existing payment infrastructure</a:t>
            </a:r>
          </a:p>
          <a:p>
            <a:r>
              <a:rPr lang="en-US" dirty="0"/>
              <a:t>Future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0" y="178904"/>
            <a:ext cx="7686000" cy="857400"/>
          </a:xfrm>
        </p:spPr>
        <p:txBody>
          <a:bodyPr anchor="ctr"/>
          <a:lstStyle/>
          <a:p>
            <a:r>
              <a:rPr lang="en-US" sz="2800" dirty="0" smtClean="0"/>
              <a:t>RECENT DEVELOPMENTS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70" y="1454265"/>
            <a:ext cx="3730800" cy="2853900"/>
          </a:xfrm>
        </p:spPr>
        <p:txBody>
          <a:bodyPr/>
          <a:lstStyle/>
          <a:p>
            <a:r>
              <a:rPr lang="en-US" sz="1600" dirty="0">
                <a:sym typeface="Arial"/>
              </a:rPr>
              <a:t>Cheque Imaging and Truncation System (CITS) was introduced in November 2016</a:t>
            </a:r>
            <a:r>
              <a:rPr lang="en-US" sz="1600" dirty="0" smtClean="0">
                <a:sym typeface="Arial"/>
              </a:rPr>
              <a:t>.</a:t>
            </a:r>
            <a:endParaRPr lang="en-US" sz="1600" dirty="0">
              <a:sym typeface="Arial"/>
            </a:endParaRPr>
          </a:p>
          <a:p>
            <a:r>
              <a:rPr lang="en-US" sz="1600" dirty="0">
                <a:sym typeface="Arial"/>
              </a:rPr>
              <a:t>CITS allows the banks to exchange </a:t>
            </a:r>
            <a:r>
              <a:rPr lang="en-US" sz="1600" dirty="0" err="1">
                <a:sym typeface="Arial"/>
              </a:rPr>
              <a:t>cheque</a:t>
            </a:r>
            <a:r>
              <a:rPr lang="en-US" sz="1600" dirty="0">
                <a:sym typeface="Arial"/>
              </a:rPr>
              <a:t> images and data through the ACH  </a:t>
            </a:r>
            <a:endParaRPr lang="en-US" sz="1600" dirty="0" smtClean="0">
              <a:sym typeface="Arial"/>
            </a:endParaRPr>
          </a:p>
          <a:p>
            <a:r>
              <a:rPr lang="en-US" sz="1600" dirty="0" smtClean="0">
                <a:sym typeface="Arial"/>
              </a:rPr>
              <a:t>Reduces </a:t>
            </a:r>
            <a:r>
              <a:rPr lang="en-US" sz="1600" dirty="0">
                <a:sym typeface="Arial"/>
              </a:rPr>
              <a:t>nationwide clearing cycle </a:t>
            </a:r>
            <a:endParaRPr lang="en-US" sz="1600" dirty="0" smtClean="0">
              <a:sym typeface="Arial"/>
            </a:endParaRPr>
          </a:p>
          <a:p>
            <a:r>
              <a:rPr lang="en-US" sz="1600" dirty="0" smtClean="0"/>
              <a:t>Mitigates the </a:t>
            </a:r>
            <a:r>
              <a:rPr lang="en-US" sz="1600" dirty="0"/>
              <a:t>associated risks of manual clearing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4935" y="1454265"/>
            <a:ext cx="3730800" cy="2853900"/>
          </a:xfrm>
        </p:spPr>
        <p:txBody>
          <a:bodyPr/>
          <a:lstStyle/>
          <a:p>
            <a:r>
              <a:rPr lang="en-US" sz="1600" dirty="0"/>
              <a:t>MNO-led mobile payment services was first introduced in </a:t>
            </a:r>
            <a:r>
              <a:rPr lang="en-US" sz="1600" dirty="0" smtClean="0"/>
              <a:t>the country in June 2016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llows customers </a:t>
            </a:r>
            <a:r>
              <a:rPr lang="en-US" sz="1600" dirty="0"/>
              <a:t>to </a:t>
            </a:r>
            <a:r>
              <a:rPr lang="en-US" sz="1600" dirty="0" smtClean="0"/>
              <a:t>register </a:t>
            </a:r>
            <a:r>
              <a:rPr lang="en-US" sz="1600" dirty="0"/>
              <a:t>to a "Mobile Wallet Account" in order to deposit, withdraw, P2P transfers, and make bill </a:t>
            </a:r>
            <a:r>
              <a:rPr lang="en-US" sz="1600" dirty="0" smtClean="0"/>
              <a:t>payments </a:t>
            </a:r>
          </a:p>
          <a:p>
            <a:r>
              <a:rPr lang="en-US" sz="1600" dirty="0"/>
              <a:t>Customers are not required to have a bank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2159" y="955939"/>
            <a:ext cx="3730800" cy="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▫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○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■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101600" indent="0">
              <a:buNone/>
            </a:pPr>
            <a:r>
              <a:rPr lang="en-US" sz="1600" dirty="0" smtClean="0">
                <a:solidFill>
                  <a:srgbClr val="6E86B6"/>
                </a:solidFill>
              </a:rPr>
              <a:t>CHEQUE IMAGING AND TRUNCATION</a:t>
            </a:r>
            <a:endParaRPr lang="en-US" sz="1600" dirty="0">
              <a:solidFill>
                <a:srgbClr val="6E86B6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293096" y="955939"/>
            <a:ext cx="3730800" cy="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▫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-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●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○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000"/>
              <a:buFont typeface="Titillium Web"/>
              <a:buChar char="■"/>
              <a:defRPr sz="20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101600" indent="0">
              <a:buNone/>
            </a:pPr>
            <a:r>
              <a:rPr lang="en-US" sz="1600" dirty="0" smtClean="0">
                <a:solidFill>
                  <a:srgbClr val="6E86B6"/>
                </a:solidFill>
              </a:rPr>
              <a:t>MOBILE PAYMENT SYSTEM</a:t>
            </a:r>
            <a:endParaRPr lang="en-US" sz="1600" dirty="0">
              <a:solidFill>
                <a:srgbClr val="6E8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838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263708" y="228906"/>
            <a:ext cx="4499283" cy="7063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STATISTICS</a:t>
            </a:r>
            <a:endParaRPr sz="2800" dirty="0"/>
          </a:p>
        </p:txBody>
      </p:sp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79351"/>
              </p:ext>
            </p:extLst>
          </p:nvPr>
        </p:nvGraphicFramePr>
        <p:xfrm>
          <a:off x="5319643" y="280352"/>
          <a:ext cx="3586094" cy="271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7690" y="702366"/>
            <a:ext cx="4379062" cy="4286991"/>
            <a:chOff x="447690" y="702366"/>
            <a:chExt cx="4379062" cy="4286991"/>
          </a:xfrm>
        </p:grpSpPr>
        <p:sp>
          <p:nvSpPr>
            <p:cNvPr id="14" name="Rectangle 13"/>
            <p:cNvSpPr/>
            <p:nvPr/>
          </p:nvSpPr>
          <p:spPr>
            <a:xfrm>
              <a:off x="457594" y="1504061"/>
              <a:ext cx="1180108" cy="45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52</a:t>
              </a:r>
            </a:p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Bank branches</a:t>
              </a:r>
              <a:endParaRPr lang="en-US" sz="1100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6" t="11290" r="13888" b="71814"/>
            <a:stretch/>
          </p:blipFill>
          <p:spPr>
            <a:xfrm>
              <a:off x="773951" y="895486"/>
              <a:ext cx="616508" cy="7564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8" t="15933" r="33897" b="18316"/>
            <a:stretch/>
          </p:blipFill>
          <p:spPr>
            <a:xfrm>
              <a:off x="777074" y="3352356"/>
              <a:ext cx="446109" cy="6206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3" t="9620" r="19624" b="11017"/>
            <a:stretch/>
          </p:blipFill>
          <p:spPr>
            <a:xfrm>
              <a:off x="762030" y="2126568"/>
              <a:ext cx="538298" cy="56600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47690" y="3932858"/>
              <a:ext cx="1104876" cy="54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6,897</a:t>
              </a:r>
            </a:p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POS Terminals</a:t>
              </a:r>
              <a:endParaRPr lang="en-US" sz="1100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725" y="2690747"/>
              <a:ext cx="742808" cy="452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116</a:t>
              </a:r>
            </a:p>
            <a:p>
              <a:pPr algn="ctr">
                <a:buClr>
                  <a:srgbClr val="6E86B6"/>
                </a:buClr>
                <a:buSzPts val="2400"/>
              </a:pPr>
              <a:r>
                <a:rPr lang="en-US" sz="1100" dirty="0" smtClean="0">
                  <a:solidFill>
                    <a:schemeClr val="bg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ATMs</a:t>
              </a:r>
              <a:endParaRPr lang="en-US" sz="1100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3959" r="66392" b="4138"/>
            <a:stretch/>
          </p:blipFill>
          <p:spPr>
            <a:xfrm>
              <a:off x="1440047" y="702366"/>
              <a:ext cx="1073303" cy="42869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53069" y="1978325"/>
              <a:ext cx="217368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1100" dirty="0">
                  <a:solidFill>
                    <a:schemeClr val="bg1"/>
                  </a:solidFill>
                  <a:latin typeface="Titillium Web" panose="020B0604020202020204" charset="0"/>
                </a:rPr>
                <a:t>More </a:t>
              </a:r>
              <a:r>
                <a:rPr lang="en-US" sz="1100" dirty="0" smtClean="0">
                  <a:solidFill>
                    <a:schemeClr val="bg1"/>
                  </a:solidFill>
                  <a:latin typeface="Titillium Web" panose="020B0604020202020204" charset="0"/>
                </a:rPr>
                <a:t>than 35% of bank branches and  </a:t>
              </a:r>
              <a:r>
                <a:rPr lang="en-US" sz="1100" dirty="0">
                  <a:solidFill>
                    <a:schemeClr val="bg1"/>
                  </a:solidFill>
                  <a:latin typeface="Titillium Web" panose="020B0604020202020204" charset="0"/>
                </a:rPr>
                <a:t>50% of this infrastructure is based in the greater Male’ region and rest is distributed across 184 inhabited islands</a:t>
              </a:r>
            </a:p>
          </p:txBody>
        </p:sp>
        <p:grpSp>
          <p:nvGrpSpPr>
            <p:cNvPr id="24" name="Shape 1199"/>
            <p:cNvGrpSpPr/>
            <p:nvPr/>
          </p:nvGrpSpPr>
          <p:grpSpPr>
            <a:xfrm>
              <a:off x="1376878" y="1967274"/>
              <a:ext cx="1018625" cy="992504"/>
              <a:chOff x="3951850" y="2985350"/>
              <a:chExt cx="407950" cy="416500"/>
            </a:xfrm>
            <a:solidFill>
              <a:srgbClr val="465573"/>
            </a:solidFill>
          </p:grpSpPr>
          <p:sp>
            <p:nvSpPr>
              <p:cNvPr id="25" name="Shape 1200"/>
              <p:cNvSpPr/>
              <p:nvPr/>
            </p:nvSpPr>
            <p:spPr>
              <a:xfrm>
                <a:off x="3951850" y="2985350"/>
                <a:ext cx="314800" cy="314825"/>
              </a:xfrm>
              <a:custGeom>
                <a:avLst/>
                <a:gdLst/>
                <a:ahLst/>
                <a:cxnLst/>
                <a:rect l="0" t="0" r="0" b="0"/>
                <a:pathLst>
                  <a:path w="12592" h="12593" fill="none" extrusionOk="0">
                    <a:moveTo>
                      <a:pt x="6284" y="1"/>
                    </a:moveTo>
                    <a:lnTo>
                      <a:pt x="6284" y="1"/>
                    </a:lnTo>
                    <a:lnTo>
                      <a:pt x="5967" y="25"/>
                    </a:lnTo>
                    <a:lnTo>
                      <a:pt x="5651" y="49"/>
                    </a:lnTo>
                    <a:lnTo>
                      <a:pt x="5334" y="74"/>
                    </a:lnTo>
                    <a:lnTo>
                      <a:pt x="5017" y="147"/>
                    </a:lnTo>
                    <a:lnTo>
                      <a:pt x="4725" y="220"/>
                    </a:lnTo>
                    <a:lnTo>
                      <a:pt x="4433" y="293"/>
                    </a:lnTo>
                    <a:lnTo>
                      <a:pt x="4141" y="390"/>
                    </a:lnTo>
                    <a:lnTo>
                      <a:pt x="3848" y="512"/>
                    </a:lnTo>
                    <a:lnTo>
                      <a:pt x="3556" y="634"/>
                    </a:lnTo>
                    <a:lnTo>
                      <a:pt x="3288" y="780"/>
                    </a:lnTo>
                    <a:lnTo>
                      <a:pt x="3020" y="926"/>
                    </a:lnTo>
                    <a:lnTo>
                      <a:pt x="2777" y="1072"/>
                    </a:lnTo>
                    <a:lnTo>
                      <a:pt x="2290" y="1437"/>
                    </a:lnTo>
                    <a:lnTo>
                      <a:pt x="1851" y="1852"/>
                    </a:lnTo>
                    <a:lnTo>
                      <a:pt x="1437" y="2290"/>
                    </a:lnTo>
                    <a:lnTo>
                      <a:pt x="1072" y="2777"/>
                    </a:lnTo>
                    <a:lnTo>
                      <a:pt x="901" y="3045"/>
                    </a:lnTo>
                    <a:lnTo>
                      <a:pt x="755" y="3313"/>
                    </a:lnTo>
                    <a:lnTo>
                      <a:pt x="609" y="3581"/>
                    </a:lnTo>
                    <a:lnTo>
                      <a:pt x="487" y="3849"/>
                    </a:lnTo>
                    <a:lnTo>
                      <a:pt x="390" y="4141"/>
                    </a:lnTo>
                    <a:lnTo>
                      <a:pt x="292" y="4433"/>
                    </a:lnTo>
                    <a:lnTo>
                      <a:pt x="195" y="4725"/>
                    </a:lnTo>
                    <a:lnTo>
                      <a:pt x="122" y="5042"/>
                    </a:lnTo>
                    <a:lnTo>
                      <a:pt x="73" y="5334"/>
                    </a:lnTo>
                    <a:lnTo>
                      <a:pt x="25" y="5651"/>
                    </a:lnTo>
                    <a:lnTo>
                      <a:pt x="0" y="5968"/>
                    </a:lnTo>
                    <a:lnTo>
                      <a:pt x="0" y="6308"/>
                    </a:lnTo>
                    <a:lnTo>
                      <a:pt x="0" y="6308"/>
                    </a:lnTo>
                    <a:lnTo>
                      <a:pt x="0" y="6625"/>
                    </a:lnTo>
                    <a:lnTo>
                      <a:pt x="25" y="6942"/>
                    </a:lnTo>
                    <a:lnTo>
                      <a:pt x="73" y="7258"/>
                    </a:lnTo>
                    <a:lnTo>
                      <a:pt x="122" y="7575"/>
                    </a:lnTo>
                    <a:lnTo>
                      <a:pt x="195" y="7867"/>
                    </a:lnTo>
                    <a:lnTo>
                      <a:pt x="292" y="8184"/>
                    </a:lnTo>
                    <a:lnTo>
                      <a:pt x="390" y="8476"/>
                    </a:lnTo>
                    <a:lnTo>
                      <a:pt x="487" y="8744"/>
                    </a:lnTo>
                    <a:lnTo>
                      <a:pt x="609" y="9036"/>
                    </a:lnTo>
                    <a:lnTo>
                      <a:pt x="755" y="9304"/>
                    </a:lnTo>
                    <a:lnTo>
                      <a:pt x="901" y="9572"/>
                    </a:lnTo>
                    <a:lnTo>
                      <a:pt x="1072" y="9816"/>
                    </a:lnTo>
                    <a:lnTo>
                      <a:pt x="1437" y="10303"/>
                    </a:lnTo>
                    <a:lnTo>
                      <a:pt x="1851" y="10741"/>
                    </a:lnTo>
                    <a:lnTo>
                      <a:pt x="2290" y="11155"/>
                    </a:lnTo>
                    <a:lnTo>
                      <a:pt x="2777" y="11520"/>
                    </a:lnTo>
                    <a:lnTo>
                      <a:pt x="3020" y="11691"/>
                    </a:lnTo>
                    <a:lnTo>
                      <a:pt x="3288" y="11837"/>
                    </a:lnTo>
                    <a:lnTo>
                      <a:pt x="3556" y="11983"/>
                    </a:lnTo>
                    <a:lnTo>
                      <a:pt x="3848" y="12105"/>
                    </a:lnTo>
                    <a:lnTo>
                      <a:pt x="4141" y="12202"/>
                    </a:lnTo>
                    <a:lnTo>
                      <a:pt x="4433" y="12300"/>
                    </a:lnTo>
                    <a:lnTo>
                      <a:pt x="4725" y="12397"/>
                    </a:lnTo>
                    <a:lnTo>
                      <a:pt x="5017" y="12470"/>
                    </a:lnTo>
                    <a:lnTo>
                      <a:pt x="5334" y="12519"/>
                    </a:lnTo>
                    <a:lnTo>
                      <a:pt x="5651" y="12568"/>
                    </a:lnTo>
                    <a:lnTo>
                      <a:pt x="5967" y="12592"/>
                    </a:lnTo>
                    <a:lnTo>
                      <a:pt x="6284" y="12592"/>
                    </a:lnTo>
                    <a:lnTo>
                      <a:pt x="6284" y="12592"/>
                    </a:lnTo>
                    <a:lnTo>
                      <a:pt x="6625" y="12592"/>
                    </a:lnTo>
                    <a:lnTo>
                      <a:pt x="6941" y="12568"/>
                    </a:lnTo>
                    <a:lnTo>
                      <a:pt x="7258" y="12519"/>
                    </a:lnTo>
                    <a:lnTo>
                      <a:pt x="7550" y="12470"/>
                    </a:lnTo>
                    <a:lnTo>
                      <a:pt x="7867" y="12397"/>
                    </a:lnTo>
                    <a:lnTo>
                      <a:pt x="8159" y="12300"/>
                    </a:lnTo>
                    <a:lnTo>
                      <a:pt x="8451" y="12202"/>
                    </a:lnTo>
                    <a:lnTo>
                      <a:pt x="8744" y="12105"/>
                    </a:lnTo>
                    <a:lnTo>
                      <a:pt x="9012" y="11983"/>
                    </a:lnTo>
                    <a:lnTo>
                      <a:pt x="9279" y="11837"/>
                    </a:lnTo>
                    <a:lnTo>
                      <a:pt x="9547" y="11691"/>
                    </a:lnTo>
                    <a:lnTo>
                      <a:pt x="9815" y="11520"/>
                    </a:lnTo>
                    <a:lnTo>
                      <a:pt x="10302" y="11155"/>
                    </a:lnTo>
                    <a:lnTo>
                      <a:pt x="10741" y="10741"/>
                    </a:lnTo>
                    <a:lnTo>
                      <a:pt x="11155" y="10303"/>
                    </a:lnTo>
                    <a:lnTo>
                      <a:pt x="11520" y="9816"/>
                    </a:lnTo>
                    <a:lnTo>
                      <a:pt x="11666" y="9572"/>
                    </a:lnTo>
                    <a:lnTo>
                      <a:pt x="11812" y="9304"/>
                    </a:lnTo>
                    <a:lnTo>
                      <a:pt x="11958" y="9036"/>
                    </a:lnTo>
                    <a:lnTo>
                      <a:pt x="12080" y="8744"/>
                    </a:lnTo>
                    <a:lnTo>
                      <a:pt x="12202" y="8476"/>
                    </a:lnTo>
                    <a:lnTo>
                      <a:pt x="12299" y="8184"/>
                    </a:lnTo>
                    <a:lnTo>
                      <a:pt x="12397" y="7867"/>
                    </a:lnTo>
                    <a:lnTo>
                      <a:pt x="12446" y="7575"/>
                    </a:lnTo>
                    <a:lnTo>
                      <a:pt x="12519" y="7258"/>
                    </a:lnTo>
                    <a:lnTo>
                      <a:pt x="12543" y="6942"/>
                    </a:lnTo>
                    <a:lnTo>
                      <a:pt x="12567" y="6625"/>
                    </a:lnTo>
                    <a:lnTo>
                      <a:pt x="12592" y="6308"/>
                    </a:lnTo>
                    <a:lnTo>
                      <a:pt x="12592" y="6308"/>
                    </a:lnTo>
                    <a:lnTo>
                      <a:pt x="12567" y="5968"/>
                    </a:lnTo>
                    <a:lnTo>
                      <a:pt x="12543" y="5651"/>
                    </a:lnTo>
                    <a:lnTo>
                      <a:pt x="12519" y="5334"/>
                    </a:lnTo>
                    <a:lnTo>
                      <a:pt x="12446" y="5042"/>
                    </a:lnTo>
                    <a:lnTo>
                      <a:pt x="12397" y="4725"/>
                    </a:lnTo>
                    <a:lnTo>
                      <a:pt x="12299" y="4433"/>
                    </a:lnTo>
                    <a:lnTo>
                      <a:pt x="12202" y="4141"/>
                    </a:lnTo>
                    <a:lnTo>
                      <a:pt x="12080" y="3849"/>
                    </a:lnTo>
                    <a:lnTo>
                      <a:pt x="11958" y="3581"/>
                    </a:lnTo>
                    <a:lnTo>
                      <a:pt x="11812" y="3313"/>
                    </a:lnTo>
                    <a:lnTo>
                      <a:pt x="11666" y="3045"/>
                    </a:lnTo>
                    <a:lnTo>
                      <a:pt x="11520" y="2777"/>
                    </a:lnTo>
                    <a:lnTo>
                      <a:pt x="11155" y="2290"/>
                    </a:lnTo>
                    <a:lnTo>
                      <a:pt x="10741" y="1852"/>
                    </a:lnTo>
                    <a:lnTo>
                      <a:pt x="10302" y="1437"/>
                    </a:lnTo>
                    <a:lnTo>
                      <a:pt x="9815" y="1072"/>
                    </a:lnTo>
                    <a:lnTo>
                      <a:pt x="9547" y="926"/>
                    </a:lnTo>
                    <a:lnTo>
                      <a:pt x="9279" y="780"/>
                    </a:lnTo>
                    <a:lnTo>
                      <a:pt x="9012" y="634"/>
                    </a:lnTo>
                    <a:lnTo>
                      <a:pt x="8744" y="512"/>
                    </a:lnTo>
                    <a:lnTo>
                      <a:pt x="8451" y="390"/>
                    </a:lnTo>
                    <a:lnTo>
                      <a:pt x="8159" y="293"/>
                    </a:lnTo>
                    <a:lnTo>
                      <a:pt x="7867" y="220"/>
                    </a:lnTo>
                    <a:lnTo>
                      <a:pt x="7550" y="147"/>
                    </a:lnTo>
                    <a:lnTo>
                      <a:pt x="7258" y="74"/>
                    </a:lnTo>
                    <a:lnTo>
                      <a:pt x="6941" y="49"/>
                    </a:lnTo>
                    <a:lnTo>
                      <a:pt x="6625" y="25"/>
                    </a:lnTo>
                    <a:lnTo>
                      <a:pt x="6284" y="1"/>
                    </a:lnTo>
                    <a:lnTo>
                      <a:pt x="6284" y="1"/>
                    </a:lnTo>
                    <a:close/>
                  </a:path>
                </a:pathLst>
              </a:custGeom>
              <a:grpFill/>
              <a:ln w="12175" cap="rnd" cmpd="sng">
                <a:solidFill>
                  <a:srgbClr val="6E86B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1201"/>
              <p:cNvSpPr/>
              <p:nvPr/>
            </p:nvSpPr>
            <p:spPr>
              <a:xfrm>
                <a:off x="3988375" y="3021875"/>
                <a:ext cx="241750" cy="241750"/>
              </a:xfrm>
              <a:custGeom>
                <a:avLst/>
                <a:gdLst/>
                <a:ahLst/>
                <a:cxnLst/>
                <a:rect l="0" t="0" r="0" b="0"/>
                <a:pathLst>
                  <a:path w="9670" h="9670" fill="none" extrusionOk="0">
                    <a:moveTo>
                      <a:pt x="4823" y="1"/>
                    </a:moveTo>
                    <a:lnTo>
                      <a:pt x="4823" y="1"/>
                    </a:lnTo>
                    <a:lnTo>
                      <a:pt x="4336" y="25"/>
                    </a:lnTo>
                    <a:lnTo>
                      <a:pt x="3849" y="98"/>
                    </a:lnTo>
                    <a:lnTo>
                      <a:pt x="3386" y="220"/>
                    </a:lnTo>
                    <a:lnTo>
                      <a:pt x="2947" y="391"/>
                    </a:lnTo>
                    <a:lnTo>
                      <a:pt x="2533" y="585"/>
                    </a:lnTo>
                    <a:lnTo>
                      <a:pt x="2144" y="829"/>
                    </a:lnTo>
                    <a:lnTo>
                      <a:pt x="1754" y="1121"/>
                    </a:lnTo>
                    <a:lnTo>
                      <a:pt x="1413" y="1438"/>
                    </a:lnTo>
                    <a:lnTo>
                      <a:pt x="1096" y="1779"/>
                    </a:lnTo>
                    <a:lnTo>
                      <a:pt x="829" y="2144"/>
                    </a:lnTo>
                    <a:lnTo>
                      <a:pt x="585" y="2534"/>
                    </a:lnTo>
                    <a:lnTo>
                      <a:pt x="390" y="2972"/>
                    </a:lnTo>
                    <a:lnTo>
                      <a:pt x="220" y="3411"/>
                    </a:lnTo>
                    <a:lnTo>
                      <a:pt x="98" y="3873"/>
                    </a:lnTo>
                    <a:lnTo>
                      <a:pt x="25" y="4336"/>
                    </a:lnTo>
                    <a:lnTo>
                      <a:pt x="1" y="4847"/>
                    </a:lnTo>
                    <a:lnTo>
                      <a:pt x="1" y="4847"/>
                    </a:lnTo>
                    <a:lnTo>
                      <a:pt x="25" y="5335"/>
                    </a:lnTo>
                    <a:lnTo>
                      <a:pt x="98" y="5822"/>
                    </a:lnTo>
                    <a:lnTo>
                      <a:pt x="220" y="6284"/>
                    </a:lnTo>
                    <a:lnTo>
                      <a:pt x="390" y="6723"/>
                    </a:lnTo>
                    <a:lnTo>
                      <a:pt x="585" y="7137"/>
                    </a:lnTo>
                    <a:lnTo>
                      <a:pt x="829" y="7527"/>
                    </a:lnTo>
                    <a:lnTo>
                      <a:pt x="1096" y="7916"/>
                    </a:lnTo>
                    <a:lnTo>
                      <a:pt x="1413" y="8257"/>
                    </a:lnTo>
                    <a:lnTo>
                      <a:pt x="1754" y="8574"/>
                    </a:lnTo>
                    <a:lnTo>
                      <a:pt x="2144" y="8842"/>
                    </a:lnTo>
                    <a:lnTo>
                      <a:pt x="2533" y="9085"/>
                    </a:lnTo>
                    <a:lnTo>
                      <a:pt x="2947" y="9280"/>
                    </a:lnTo>
                    <a:lnTo>
                      <a:pt x="3386" y="9451"/>
                    </a:lnTo>
                    <a:lnTo>
                      <a:pt x="3849" y="9572"/>
                    </a:lnTo>
                    <a:lnTo>
                      <a:pt x="4336" y="9645"/>
                    </a:lnTo>
                    <a:lnTo>
                      <a:pt x="4823" y="9670"/>
                    </a:lnTo>
                    <a:lnTo>
                      <a:pt x="4823" y="9670"/>
                    </a:lnTo>
                    <a:lnTo>
                      <a:pt x="5334" y="9645"/>
                    </a:lnTo>
                    <a:lnTo>
                      <a:pt x="5797" y="9572"/>
                    </a:lnTo>
                    <a:lnTo>
                      <a:pt x="6260" y="9451"/>
                    </a:lnTo>
                    <a:lnTo>
                      <a:pt x="6698" y="9280"/>
                    </a:lnTo>
                    <a:lnTo>
                      <a:pt x="7136" y="9085"/>
                    </a:lnTo>
                    <a:lnTo>
                      <a:pt x="7526" y="8842"/>
                    </a:lnTo>
                    <a:lnTo>
                      <a:pt x="7892" y="8574"/>
                    </a:lnTo>
                    <a:lnTo>
                      <a:pt x="8232" y="8257"/>
                    </a:lnTo>
                    <a:lnTo>
                      <a:pt x="8549" y="7916"/>
                    </a:lnTo>
                    <a:lnTo>
                      <a:pt x="8841" y="7527"/>
                    </a:lnTo>
                    <a:lnTo>
                      <a:pt x="9085" y="7137"/>
                    </a:lnTo>
                    <a:lnTo>
                      <a:pt x="9280" y="6723"/>
                    </a:lnTo>
                    <a:lnTo>
                      <a:pt x="9450" y="6284"/>
                    </a:lnTo>
                    <a:lnTo>
                      <a:pt x="9572" y="5822"/>
                    </a:lnTo>
                    <a:lnTo>
                      <a:pt x="9645" y="5335"/>
                    </a:lnTo>
                    <a:lnTo>
                      <a:pt x="9669" y="4847"/>
                    </a:lnTo>
                    <a:lnTo>
                      <a:pt x="9669" y="4847"/>
                    </a:lnTo>
                    <a:lnTo>
                      <a:pt x="9645" y="4336"/>
                    </a:lnTo>
                    <a:lnTo>
                      <a:pt x="9572" y="3873"/>
                    </a:lnTo>
                    <a:lnTo>
                      <a:pt x="9450" y="3411"/>
                    </a:lnTo>
                    <a:lnTo>
                      <a:pt x="9280" y="2972"/>
                    </a:lnTo>
                    <a:lnTo>
                      <a:pt x="9085" y="2534"/>
                    </a:lnTo>
                    <a:lnTo>
                      <a:pt x="8841" y="2144"/>
                    </a:lnTo>
                    <a:lnTo>
                      <a:pt x="8549" y="1779"/>
                    </a:lnTo>
                    <a:lnTo>
                      <a:pt x="8232" y="1438"/>
                    </a:lnTo>
                    <a:lnTo>
                      <a:pt x="7892" y="1121"/>
                    </a:lnTo>
                    <a:lnTo>
                      <a:pt x="7526" y="829"/>
                    </a:lnTo>
                    <a:lnTo>
                      <a:pt x="7136" y="585"/>
                    </a:lnTo>
                    <a:lnTo>
                      <a:pt x="6698" y="391"/>
                    </a:lnTo>
                    <a:lnTo>
                      <a:pt x="6260" y="220"/>
                    </a:lnTo>
                    <a:lnTo>
                      <a:pt x="5797" y="98"/>
                    </a:lnTo>
                    <a:lnTo>
                      <a:pt x="5334" y="25"/>
                    </a:lnTo>
                    <a:lnTo>
                      <a:pt x="4823" y="1"/>
                    </a:lnTo>
                    <a:lnTo>
                      <a:pt x="4823" y="1"/>
                    </a:lnTo>
                  </a:path>
                </a:pathLst>
              </a:custGeom>
              <a:grpFill/>
              <a:ln w="12175" cap="rnd" cmpd="sng">
                <a:solidFill>
                  <a:srgbClr val="6E86B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1202"/>
              <p:cNvSpPr/>
              <p:nvPr/>
            </p:nvSpPr>
            <p:spPr>
              <a:xfrm>
                <a:off x="4024300" y="3058425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0" y="3385"/>
                    </a:moveTo>
                    <a:lnTo>
                      <a:pt x="0" y="3385"/>
                    </a:lnTo>
                    <a:lnTo>
                      <a:pt x="25" y="3020"/>
                    </a:lnTo>
                    <a:lnTo>
                      <a:pt x="74" y="2704"/>
                    </a:lnTo>
                    <a:lnTo>
                      <a:pt x="147" y="2363"/>
                    </a:lnTo>
                    <a:lnTo>
                      <a:pt x="268" y="2070"/>
                    </a:lnTo>
                    <a:lnTo>
                      <a:pt x="414" y="1754"/>
                    </a:lnTo>
                    <a:lnTo>
                      <a:pt x="585" y="1486"/>
                    </a:lnTo>
                    <a:lnTo>
                      <a:pt x="780" y="1218"/>
                    </a:lnTo>
                    <a:lnTo>
                      <a:pt x="999" y="974"/>
                    </a:lnTo>
                    <a:lnTo>
                      <a:pt x="1243" y="755"/>
                    </a:lnTo>
                    <a:lnTo>
                      <a:pt x="1510" y="560"/>
                    </a:lnTo>
                    <a:lnTo>
                      <a:pt x="1778" y="390"/>
                    </a:lnTo>
                    <a:lnTo>
                      <a:pt x="2071" y="244"/>
                    </a:lnTo>
                    <a:lnTo>
                      <a:pt x="2387" y="146"/>
                    </a:lnTo>
                    <a:lnTo>
                      <a:pt x="2704" y="49"/>
                    </a:lnTo>
                    <a:lnTo>
                      <a:pt x="3045" y="0"/>
                    </a:lnTo>
                    <a:lnTo>
                      <a:pt x="3386" y="0"/>
                    </a:lnTo>
                  </a:path>
                </a:pathLst>
              </a:custGeom>
              <a:grpFill/>
              <a:ln w="12175" cap="rnd" cmpd="sng">
                <a:solidFill>
                  <a:srgbClr val="6E86B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1203"/>
              <p:cNvSpPr/>
              <p:nvPr/>
            </p:nvSpPr>
            <p:spPr>
              <a:xfrm>
                <a:off x="4205750" y="3248375"/>
                <a:ext cx="154050" cy="153475"/>
              </a:xfrm>
              <a:custGeom>
                <a:avLst/>
                <a:gdLst/>
                <a:ahLst/>
                <a:cxnLst/>
                <a:rect l="0" t="0" r="0" b="0"/>
                <a:pathLst>
                  <a:path w="6162" h="6139" fill="none" extrusionOk="0">
                    <a:moveTo>
                      <a:pt x="0" y="1024"/>
                    </a:moveTo>
                    <a:lnTo>
                      <a:pt x="4969" y="5992"/>
                    </a:lnTo>
                    <a:lnTo>
                      <a:pt x="4969" y="5992"/>
                    </a:lnTo>
                    <a:lnTo>
                      <a:pt x="5042" y="6041"/>
                    </a:lnTo>
                    <a:lnTo>
                      <a:pt x="5115" y="6090"/>
                    </a:lnTo>
                    <a:lnTo>
                      <a:pt x="5212" y="6114"/>
                    </a:lnTo>
                    <a:lnTo>
                      <a:pt x="5310" y="6138"/>
                    </a:lnTo>
                    <a:lnTo>
                      <a:pt x="5407" y="6114"/>
                    </a:lnTo>
                    <a:lnTo>
                      <a:pt x="5480" y="6090"/>
                    </a:lnTo>
                    <a:lnTo>
                      <a:pt x="5577" y="6041"/>
                    </a:lnTo>
                    <a:lnTo>
                      <a:pt x="5651" y="5992"/>
                    </a:lnTo>
                    <a:lnTo>
                      <a:pt x="6016" y="5627"/>
                    </a:lnTo>
                    <a:lnTo>
                      <a:pt x="6016" y="5627"/>
                    </a:lnTo>
                    <a:lnTo>
                      <a:pt x="6089" y="5554"/>
                    </a:lnTo>
                    <a:lnTo>
                      <a:pt x="6138" y="5456"/>
                    </a:lnTo>
                    <a:lnTo>
                      <a:pt x="6162" y="5359"/>
                    </a:lnTo>
                    <a:lnTo>
                      <a:pt x="6162" y="5286"/>
                    </a:lnTo>
                    <a:lnTo>
                      <a:pt x="6162" y="5188"/>
                    </a:lnTo>
                    <a:lnTo>
                      <a:pt x="6138" y="5091"/>
                    </a:lnTo>
                    <a:lnTo>
                      <a:pt x="6089" y="5018"/>
                    </a:lnTo>
                    <a:lnTo>
                      <a:pt x="6016" y="4921"/>
                    </a:lnTo>
                    <a:lnTo>
                      <a:pt x="1072" y="1"/>
                    </a:lnTo>
                  </a:path>
                </a:pathLst>
              </a:custGeom>
              <a:grpFill/>
              <a:ln w="12175" cap="rnd" cmpd="sng">
                <a:solidFill>
                  <a:srgbClr val="6E86B6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Shape 849"/>
          <p:cNvSpPr txBox="1">
            <a:spLocks noGrp="1"/>
          </p:cNvSpPr>
          <p:nvPr>
            <p:ph type="body" idx="1"/>
          </p:nvPr>
        </p:nvSpPr>
        <p:spPr>
          <a:xfrm>
            <a:off x="5406676" y="211131"/>
            <a:ext cx="3309811" cy="510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Inter-bank Payments</a:t>
            </a:r>
            <a:endParaRPr lang="en-US" sz="1800" dirty="0"/>
          </a:p>
        </p:txBody>
      </p:sp>
      <p:sp>
        <p:nvSpPr>
          <p:cNvPr id="30" name="Shape 849"/>
          <p:cNvSpPr txBox="1">
            <a:spLocks/>
          </p:cNvSpPr>
          <p:nvPr/>
        </p:nvSpPr>
        <p:spPr>
          <a:xfrm>
            <a:off x="5020585" y="2959778"/>
            <a:ext cx="3309811" cy="51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US" sz="1800" dirty="0" smtClean="0"/>
              <a:t>Card Payments</a:t>
            </a:r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5020585" y="3552422"/>
            <a:ext cx="1710533" cy="636072"/>
            <a:chOff x="4648942" y="3936850"/>
            <a:chExt cx="2488634" cy="636072"/>
          </a:xfrm>
        </p:grpSpPr>
        <p:sp>
          <p:nvSpPr>
            <p:cNvPr id="32" name="TextBox 31"/>
            <p:cNvSpPr txBox="1"/>
            <p:nvPr/>
          </p:nvSpPr>
          <p:spPr>
            <a:xfrm>
              <a:off x="4648942" y="3936850"/>
              <a:ext cx="2488634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 defTabSz="914400">
                <a:spcBef>
                  <a:spcPts val="1000"/>
                </a:spcBef>
              </a:pPr>
              <a:r>
                <a:rPr lang="en-US" sz="1600" dirty="0">
                  <a:solidFill>
                    <a:srgbClr val="6E86B6"/>
                  </a:solidFill>
                  <a:latin typeface="Titillium Web" panose="020B0604020202020204" charset="0"/>
                </a:rPr>
                <a:t>24</a:t>
              </a:r>
              <a:r>
                <a:rPr lang="en-US" sz="1000" dirty="0">
                  <a:solidFill>
                    <a:srgbClr val="6E86B6"/>
                  </a:solidFill>
                  <a:latin typeface="Titillium Web" panose="020B0604020202020204" charset="0"/>
                </a:rPr>
                <a:t>  </a:t>
              </a:r>
              <a:r>
                <a:rPr lang="en-US" dirty="0">
                  <a:solidFill>
                    <a:srgbClr val="6E86B6"/>
                  </a:solidFill>
                  <a:latin typeface="Titillium Web" panose="020B0604020202020204" charset="0"/>
                </a:rPr>
                <a:t>MILLION</a:t>
              </a:r>
              <a:endParaRPr lang="en-US" sz="1800" dirty="0">
                <a:solidFill>
                  <a:srgbClr val="6E86B6"/>
                </a:solidFill>
                <a:latin typeface="Titillium Web" panose="020B0604020202020204" charset="0"/>
              </a:endParaRPr>
            </a:p>
            <a:p>
              <a:pPr algn="ctr" defTabSz="914400">
                <a:spcBef>
                  <a:spcPts val="1000"/>
                </a:spcBef>
              </a:pPr>
              <a:r>
                <a:rPr lang="en-US" sz="1100" dirty="0" smtClean="0">
                  <a:solidFill>
                    <a:srgbClr val="6E86B6"/>
                  </a:solidFill>
                  <a:latin typeface="Titillium Web" panose="020B0604020202020204" charset="0"/>
                </a:rPr>
                <a:t>TRANSACTIONS </a:t>
              </a:r>
              <a:r>
                <a:rPr lang="en-US" sz="1100" dirty="0">
                  <a:solidFill>
                    <a:srgbClr val="6E86B6"/>
                  </a:solidFill>
                  <a:latin typeface="Titillium Web" panose="020B0604020202020204" charset="0"/>
                </a:rPr>
                <a:t>IN 2017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784686" y="4263529"/>
              <a:ext cx="2217149" cy="1"/>
            </a:xfrm>
            <a:prstGeom prst="line">
              <a:avLst/>
            </a:prstGeom>
            <a:ln w="28575">
              <a:solidFill>
                <a:srgbClr val="6E86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693167" y="3640463"/>
            <a:ext cx="1509237" cy="435165"/>
            <a:chOff x="1666281" y="6255634"/>
            <a:chExt cx="2959036" cy="435165"/>
          </a:xfrm>
        </p:grpSpPr>
        <p:sp>
          <p:nvSpPr>
            <p:cNvPr id="39" name="Rounded Rectangle 38"/>
            <p:cNvSpPr/>
            <p:nvPr/>
          </p:nvSpPr>
          <p:spPr>
            <a:xfrm>
              <a:off x="1666281" y="6255634"/>
              <a:ext cx="2959036" cy="435165"/>
            </a:xfrm>
            <a:prstGeom prst="roundRect">
              <a:avLst/>
            </a:prstGeom>
            <a:solidFill>
              <a:srgbClr val="6E86B6"/>
            </a:solidFill>
            <a:ln>
              <a:solidFill>
                <a:srgbClr val="6E86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20525" y="6255634"/>
              <a:ext cx="29047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 defTabSz="914400">
                <a:spcBef>
                  <a:spcPts val="1000"/>
                </a:spcBef>
              </a:pPr>
              <a:r>
                <a:rPr lang="en-US" sz="1100" dirty="0">
                  <a:solidFill>
                    <a:schemeClr val="bg1"/>
                  </a:solidFill>
                  <a:latin typeface="Titillium Web" panose="020B0604020202020204" charset="0"/>
                </a:rPr>
                <a:t>TOTAL VALUE OF </a:t>
              </a:r>
              <a:r>
                <a:rPr lang="en-US" sz="1100" dirty="0" smtClean="0">
                  <a:solidFill>
                    <a:schemeClr val="bg1"/>
                  </a:solidFill>
                  <a:latin typeface="Titillium Web" panose="020B0604020202020204" charset="0"/>
                </a:rPr>
                <a:t>MVR </a:t>
              </a:r>
              <a:r>
                <a:rPr lang="en-US" sz="1100" dirty="0">
                  <a:solidFill>
                    <a:schemeClr val="bg1"/>
                  </a:solidFill>
                  <a:latin typeface="Titillium Web" panose="020B0604020202020204" charset="0"/>
                </a:rPr>
                <a:t>40 BILLION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08" y="4133130"/>
            <a:ext cx="464038" cy="470331"/>
          </a:xfrm>
          <a:prstGeom prst="rect">
            <a:avLst/>
          </a:prstGeom>
        </p:spPr>
      </p:pic>
      <p:sp>
        <p:nvSpPr>
          <p:cNvPr id="42" name="Bent Arrow 41"/>
          <p:cNvSpPr/>
          <p:nvPr/>
        </p:nvSpPr>
        <p:spPr>
          <a:xfrm rot="10800000" flipH="1">
            <a:off x="6871855" y="4142846"/>
            <a:ext cx="164901" cy="290767"/>
          </a:xfrm>
          <a:prstGeom prst="bentArrow">
            <a:avLst/>
          </a:prstGeom>
          <a:solidFill>
            <a:srgbClr val="6E86B6"/>
          </a:solidFill>
          <a:ln w="19050">
            <a:solidFill>
              <a:srgbClr val="6E8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0746" y="4133130"/>
            <a:ext cx="143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E86B6"/>
                </a:solidFill>
                <a:latin typeface="Titillium Web" panose="020B0604020202020204" charset="0"/>
              </a:rPr>
              <a:t>Over 50</a:t>
            </a:r>
            <a:r>
              <a:rPr lang="en-US" dirty="0">
                <a:solidFill>
                  <a:srgbClr val="6E86B6"/>
                </a:solidFill>
                <a:latin typeface="Titillium Web" panose="020B0604020202020204" charset="0"/>
              </a:rPr>
              <a:t>% is cash withdrawal </a:t>
            </a:r>
          </a:p>
        </p:txBody>
      </p:sp>
    </p:spTree>
    <p:extLst>
      <p:ext uri="{BB962C8B-B14F-4D97-AF65-F5344CB8AC3E}">
        <p14:creationId xmlns:p14="http://schemas.microsoft.com/office/powerpoint/2010/main" val="40504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431259" y="278817"/>
            <a:ext cx="4499283" cy="70638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STATISTICS</a:t>
            </a:r>
            <a:endParaRPr sz="2800" dirty="0"/>
          </a:p>
        </p:txBody>
      </p:sp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6471" r="31088" b="6662"/>
          <a:stretch/>
        </p:blipFill>
        <p:spPr>
          <a:xfrm>
            <a:off x="5461898" y="481503"/>
            <a:ext cx="913456" cy="11890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17839" r="22266" b="22168"/>
          <a:stretch/>
        </p:blipFill>
        <p:spPr>
          <a:xfrm>
            <a:off x="207430" y="2680792"/>
            <a:ext cx="461676" cy="3786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8974" r="28103" b="16589"/>
          <a:stretch/>
        </p:blipFill>
        <p:spPr>
          <a:xfrm>
            <a:off x="211496" y="2063225"/>
            <a:ext cx="391639" cy="4496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8337" y="3253101"/>
            <a:ext cx="588015" cy="434767"/>
            <a:chOff x="2770776" y="3100621"/>
            <a:chExt cx="588015" cy="434767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8" t="17839" r="22266" b="22168"/>
            <a:stretch/>
          </p:blipFill>
          <p:spPr>
            <a:xfrm>
              <a:off x="3018778" y="3256528"/>
              <a:ext cx="340013" cy="27886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8" t="8974" r="28103" b="16589"/>
            <a:stretch/>
          </p:blipFill>
          <p:spPr>
            <a:xfrm>
              <a:off x="2770776" y="3100621"/>
              <a:ext cx="271580" cy="31181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473741" y="1832856"/>
            <a:ext cx="1038758" cy="2616711"/>
            <a:chOff x="0" y="1379825"/>
            <a:chExt cx="1038758" cy="261671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0" t="3959" r="66392" b="4138"/>
            <a:stretch/>
          </p:blipFill>
          <p:spPr>
            <a:xfrm>
              <a:off x="295572" y="1411584"/>
              <a:ext cx="639225" cy="2553195"/>
            </a:xfrm>
            <a:prstGeom prst="rect">
              <a:avLst/>
            </a:prstGeom>
          </p:spPr>
        </p:pic>
        <p:sp>
          <p:nvSpPr>
            <p:cNvPr id="12" name="Arc 11"/>
            <p:cNvSpPr/>
            <p:nvPr/>
          </p:nvSpPr>
          <p:spPr>
            <a:xfrm>
              <a:off x="0" y="1379825"/>
              <a:ext cx="1038758" cy="2616711"/>
            </a:xfrm>
            <a:prstGeom prst="arc">
              <a:avLst>
                <a:gd name="adj1" fmla="val 16314641"/>
                <a:gd name="adj2" fmla="val 5303830"/>
              </a:avLst>
            </a:prstGeom>
            <a:ln w="9525"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22901" y="2117817"/>
            <a:ext cx="1747590" cy="31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E86B6"/>
              </a:buClr>
              <a:buSzPts val="2400"/>
            </a:pPr>
            <a:r>
              <a:rPr lang="en-US" sz="1100" dirty="0" smtClea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125 Agents</a:t>
            </a:r>
            <a:endParaRPr lang="en-US" sz="1100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7533" y="2680792"/>
            <a:ext cx="1747590" cy="31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E86B6"/>
              </a:buClr>
              <a:buSzPts val="2400"/>
            </a:pPr>
            <a:r>
              <a:rPr lang="en-US" sz="1100" dirty="0" smtClea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166 Merchants</a:t>
            </a:r>
            <a:endParaRPr lang="en-US" sz="1100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7533" y="3373061"/>
            <a:ext cx="1747590" cy="31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6E86B6"/>
              </a:buClr>
              <a:buSzPts val="2400"/>
            </a:pPr>
            <a:r>
              <a:rPr lang="en-US" sz="1100" dirty="0" smtClean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120 Dual Agents</a:t>
            </a:r>
            <a:endParaRPr lang="en-US" sz="1100" dirty="0">
              <a:solidFill>
                <a:schemeClr val="bg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" name="Shape 849"/>
          <p:cNvSpPr txBox="1">
            <a:spLocks noGrp="1"/>
          </p:cNvSpPr>
          <p:nvPr>
            <p:ph type="body" idx="1"/>
          </p:nvPr>
        </p:nvSpPr>
        <p:spPr>
          <a:xfrm>
            <a:off x="169330" y="1259965"/>
            <a:ext cx="3705342" cy="510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Mobile Money Distribution Network</a:t>
            </a:r>
            <a:endParaRPr lang="en-US" sz="1800" dirty="0"/>
          </a:p>
        </p:txBody>
      </p:sp>
      <p:sp>
        <p:nvSpPr>
          <p:cNvPr id="52" name="Rectangle 51"/>
          <p:cNvSpPr/>
          <p:nvPr/>
        </p:nvSpPr>
        <p:spPr>
          <a:xfrm>
            <a:off x="2680901" y="2643603"/>
            <a:ext cx="2159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600" dirty="0" smtClean="0">
                <a:solidFill>
                  <a:schemeClr val="bg1"/>
                </a:solidFill>
                <a:latin typeface="Titillium Web" panose="020B0604020202020204" charset="0"/>
              </a:rPr>
              <a:t>Presence in 58 islands</a:t>
            </a:r>
            <a:endParaRPr lang="en-US" sz="1600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34176" y="2982157"/>
            <a:ext cx="247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Titillium Web" panose="020B0604020202020204" charset="0"/>
              </a:rPr>
              <a:t>Includes 37 islands that do not have a bank branch or an ATM</a:t>
            </a:r>
            <a:endParaRPr lang="en-US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grpSp>
        <p:nvGrpSpPr>
          <p:cNvPr id="768" name="Group 767"/>
          <p:cNvGrpSpPr/>
          <p:nvPr/>
        </p:nvGrpSpPr>
        <p:grpSpPr>
          <a:xfrm>
            <a:off x="5007733" y="1825159"/>
            <a:ext cx="2229674" cy="713016"/>
            <a:chOff x="5174978" y="1824812"/>
            <a:chExt cx="2667069" cy="713016"/>
          </a:xfrm>
        </p:grpSpPr>
        <p:sp>
          <p:nvSpPr>
            <p:cNvPr id="54" name="TextBox 53"/>
            <p:cNvSpPr txBox="1"/>
            <p:nvPr/>
          </p:nvSpPr>
          <p:spPr>
            <a:xfrm>
              <a:off x="5174978" y="1824812"/>
              <a:ext cx="2667069" cy="71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 defTabSz="914400">
                <a:spcBef>
                  <a:spcPts val="1000"/>
                </a:spcBef>
              </a:pPr>
              <a:r>
                <a:rPr lang="en-US" sz="1800" dirty="0" smtClean="0">
                  <a:solidFill>
                    <a:srgbClr val="6E86B6"/>
                  </a:solidFill>
                  <a:latin typeface="Titillium Web" panose="020B0604020202020204" charset="0"/>
                </a:rPr>
                <a:t>37</a:t>
              </a:r>
              <a:r>
                <a:rPr lang="en-US" sz="1050" dirty="0">
                  <a:solidFill>
                    <a:srgbClr val="6E86B6"/>
                  </a:solidFill>
                  <a:latin typeface="Titillium Web" panose="020B0604020202020204" charset="0"/>
                </a:rPr>
                <a:t> </a:t>
              </a:r>
              <a:r>
                <a:rPr lang="en-US" sz="1600" dirty="0" smtClean="0">
                  <a:solidFill>
                    <a:srgbClr val="6E86B6"/>
                  </a:solidFill>
                  <a:latin typeface="Titillium Web" panose="020B0604020202020204" charset="0"/>
                </a:rPr>
                <a:t>THOUSAND</a:t>
              </a:r>
              <a:endParaRPr lang="en-US" sz="1600" dirty="0">
                <a:solidFill>
                  <a:srgbClr val="6E86B6"/>
                </a:solidFill>
                <a:latin typeface="Titillium Web" panose="020B0604020202020204" charset="0"/>
              </a:endParaRPr>
            </a:p>
            <a:p>
              <a:pPr algn="ctr" defTabSz="914400">
                <a:spcBef>
                  <a:spcPts val="1000"/>
                </a:spcBef>
              </a:pPr>
              <a:r>
                <a:rPr lang="en-US" dirty="0" smtClean="0">
                  <a:solidFill>
                    <a:srgbClr val="6E86B6"/>
                  </a:solidFill>
                  <a:latin typeface="Titillium Web" panose="020B0604020202020204" charset="0"/>
                </a:rPr>
                <a:t>TRANSACTIONS </a:t>
              </a:r>
              <a:r>
                <a:rPr lang="en-US" dirty="0">
                  <a:solidFill>
                    <a:srgbClr val="6E86B6"/>
                  </a:solidFill>
                  <a:latin typeface="Titillium Web" panose="020B0604020202020204" charset="0"/>
                </a:rPr>
                <a:t>IN 2017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440491" y="2171000"/>
              <a:ext cx="2163778" cy="1"/>
            </a:xfrm>
            <a:prstGeom prst="line">
              <a:avLst/>
            </a:prstGeom>
            <a:ln w="28575">
              <a:solidFill>
                <a:srgbClr val="6E86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333371" y="5300664"/>
            <a:ext cx="4809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914400">
              <a:spcBef>
                <a:spcPts val="1000"/>
              </a:spcBef>
            </a:pPr>
            <a:r>
              <a:rPr lang="en-US" sz="2200" dirty="0">
                <a:solidFill>
                  <a:schemeClr val="bg1"/>
                </a:solidFill>
                <a:latin typeface="Lato" panose="020F0502020204030203" pitchFamily="34" charset="0"/>
              </a:rPr>
              <a:t>TOTAL VALUE OF MVR 12 MILLION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61946" y="2686043"/>
            <a:ext cx="242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E86B6"/>
                </a:solidFill>
                <a:latin typeface="Titillium Web" panose="020B0604020202020204" charset="0"/>
              </a:rPr>
              <a:t>45% -</a:t>
            </a:r>
            <a:r>
              <a:rPr lang="en-US" dirty="0" smtClean="0">
                <a:solidFill>
                  <a:srgbClr val="6E86B6"/>
                </a:solidFill>
                <a:latin typeface="Titillium Web" panose="020B0604020202020204" charset="0"/>
              </a:rPr>
              <a:t> </a:t>
            </a:r>
            <a:r>
              <a:rPr lang="en-US" dirty="0">
                <a:solidFill>
                  <a:srgbClr val="6E86B6"/>
                </a:solidFill>
                <a:latin typeface="Titillium Web" panose="020B0604020202020204" charset="0"/>
              </a:rPr>
              <a:t>postpaid bill payments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61946" y="3282204"/>
            <a:ext cx="216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6E86B6"/>
                </a:solidFill>
                <a:latin typeface="Titillium Web" panose="020B0604020202020204" charset="0"/>
              </a:defRPr>
            </a:lvl1pPr>
          </a:lstStyle>
          <a:p>
            <a:r>
              <a:rPr lang="en-US" dirty="0" smtClean="0"/>
              <a:t>38% - airtime </a:t>
            </a:r>
            <a:r>
              <a:rPr lang="en-US" dirty="0"/>
              <a:t>top-ups</a:t>
            </a:r>
          </a:p>
        </p:txBody>
      </p:sp>
      <p:sp>
        <p:nvSpPr>
          <p:cNvPr id="59" name="Bent Arrow 58"/>
          <p:cNvSpPr/>
          <p:nvPr/>
        </p:nvSpPr>
        <p:spPr>
          <a:xfrm rot="10800000" flipH="1">
            <a:off x="5444579" y="2679079"/>
            <a:ext cx="207819" cy="257326"/>
          </a:xfrm>
          <a:prstGeom prst="bentArrow">
            <a:avLst/>
          </a:prstGeom>
          <a:solidFill>
            <a:srgbClr val="6E86B6"/>
          </a:solidFill>
          <a:ln w="19050">
            <a:solidFill>
              <a:srgbClr val="6E8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0465" y="3800968"/>
            <a:ext cx="225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solidFill>
                  <a:srgbClr val="6E86B6"/>
                </a:solidFill>
                <a:latin typeface="Titillium Web" panose="020B0604020202020204" charset="0"/>
              </a:defRPr>
            </a:lvl1pPr>
          </a:lstStyle>
          <a:p>
            <a:pPr lvl="1"/>
            <a:r>
              <a:rPr lang="en-US" dirty="0">
                <a:solidFill>
                  <a:srgbClr val="6E86B6"/>
                </a:solidFill>
                <a:latin typeface="Titillium Web" panose="020B0604020202020204" charset="0"/>
              </a:rPr>
              <a:t>17%  - P2P transfers, utility bills &amp; merchant payments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08" y="2493840"/>
            <a:ext cx="979674" cy="7099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98" y="3141689"/>
            <a:ext cx="1021684" cy="74034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17140" r="17813" b="15065"/>
          <a:stretch/>
        </p:blipFill>
        <p:spPr>
          <a:xfrm>
            <a:off x="5638217" y="3821015"/>
            <a:ext cx="845365" cy="684676"/>
          </a:xfrm>
          <a:prstGeom prst="rect">
            <a:avLst/>
          </a:prstGeom>
        </p:spPr>
      </p:pic>
      <p:sp>
        <p:nvSpPr>
          <p:cNvPr id="69" name="Bent Arrow 68"/>
          <p:cNvSpPr/>
          <p:nvPr/>
        </p:nvSpPr>
        <p:spPr>
          <a:xfrm rot="10800000" flipH="1">
            <a:off x="5461898" y="3268907"/>
            <a:ext cx="207819" cy="257326"/>
          </a:xfrm>
          <a:prstGeom prst="bentArrow">
            <a:avLst/>
          </a:prstGeom>
          <a:solidFill>
            <a:srgbClr val="6E86B6"/>
          </a:solidFill>
          <a:ln w="19050">
            <a:solidFill>
              <a:srgbClr val="6E8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Bent Arrow 69"/>
          <p:cNvSpPr/>
          <p:nvPr/>
        </p:nvSpPr>
        <p:spPr>
          <a:xfrm rot="10800000" flipH="1">
            <a:off x="5491599" y="4009249"/>
            <a:ext cx="207819" cy="257326"/>
          </a:xfrm>
          <a:prstGeom prst="bentArrow">
            <a:avLst/>
          </a:prstGeom>
          <a:solidFill>
            <a:srgbClr val="6E86B6"/>
          </a:solidFill>
          <a:ln w="19050">
            <a:solidFill>
              <a:srgbClr val="6E86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17362" y="867235"/>
            <a:ext cx="17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E86B6"/>
                </a:solidFill>
                <a:latin typeface="Titillium Web" panose="020B0604020202020204" charset="0"/>
              </a:rPr>
              <a:t>Over 17,000</a:t>
            </a:r>
          </a:p>
          <a:p>
            <a:r>
              <a:rPr lang="en-US" sz="1800" dirty="0" smtClean="0">
                <a:solidFill>
                  <a:srgbClr val="6E86B6"/>
                </a:solidFill>
                <a:latin typeface="Titillium Web" panose="020B0604020202020204" charset="0"/>
              </a:rPr>
              <a:t>Mobile Wallets</a:t>
            </a:r>
            <a:endParaRPr lang="en-US" sz="1800" dirty="0">
              <a:solidFill>
                <a:srgbClr val="6E86B6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Shape 784"/>
          <p:cNvSpPr txBox="1">
            <a:spLocks/>
          </p:cNvSpPr>
          <p:nvPr/>
        </p:nvSpPr>
        <p:spPr>
          <a:xfrm>
            <a:off x="340739" y="330811"/>
            <a:ext cx="814644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Titillium Web ExtraLight" panose="020B0604020202020204" charset="0"/>
              </a:rPr>
              <a:t>CHALLENGES IN THE EXISTING PAYMENT INFRASTRUCTURE</a:t>
            </a:r>
            <a:endParaRPr lang="en-US" sz="2800" dirty="0">
              <a:solidFill>
                <a:schemeClr val="bg1"/>
              </a:solidFill>
              <a:latin typeface="Titillium Web ExtraLight" panose="020B0604020202020204" charset="0"/>
            </a:endParaRPr>
          </a:p>
        </p:txBody>
      </p:sp>
      <p:sp>
        <p:nvSpPr>
          <p:cNvPr id="6" name="Shape 850"/>
          <p:cNvSpPr txBox="1">
            <a:spLocks noGrp="1"/>
          </p:cNvSpPr>
          <p:nvPr>
            <p:ph type="body" idx="4294967295"/>
          </p:nvPr>
        </p:nvSpPr>
        <p:spPr>
          <a:xfrm>
            <a:off x="440129" y="1764027"/>
            <a:ext cx="2713549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Closed looped system based on costly traditional banking model</a:t>
            </a:r>
          </a:p>
          <a:p>
            <a:pPr>
              <a:spcBef>
                <a:spcPts val="600"/>
              </a:spcBef>
              <a:buClr>
                <a:srgbClr val="6E86B6"/>
              </a:buClr>
              <a:buSzPts val="2400"/>
            </a:pPr>
            <a:endParaRPr lang="en" sz="1600" dirty="0" smtClean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integration and interoperability across banks and other payment service providers</a:t>
            </a:r>
          </a:p>
        </p:txBody>
      </p:sp>
      <p:sp>
        <p:nvSpPr>
          <p:cNvPr id="7" name="Shape 850"/>
          <p:cNvSpPr txBox="1">
            <a:spLocks noGrp="1"/>
          </p:cNvSpPr>
          <p:nvPr>
            <p:ph type="body" idx="4294967295"/>
          </p:nvPr>
        </p:nvSpPr>
        <p:spPr>
          <a:xfrm>
            <a:off x="3274651" y="1764027"/>
            <a:ext cx="2713549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-US" sz="16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Mobile operators are faced with challenges in linking their services with the bank </a:t>
            </a:r>
            <a:r>
              <a:rPr lang="en-US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accounts</a:t>
            </a:r>
          </a:p>
          <a:p>
            <a:pPr>
              <a:spcBef>
                <a:spcPts val="600"/>
              </a:spcBef>
              <a:buClr>
                <a:srgbClr val="6E86B6"/>
              </a:buClr>
              <a:buSzPts val="2400"/>
            </a:pPr>
            <a:endParaRPr lang="en" sz="1600" dirty="0" smtClean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ideal level of competition and shallowness of financial markets</a:t>
            </a:r>
          </a:p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" name="Shape 850"/>
          <p:cNvSpPr txBox="1">
            <a:spLocks noGrp="1"/>
          </p:cNvSpPr>
          <p:nvPr>
            <p:ph type="body" idx="4294967295"/>
          </p:nvPr>
        </p:nvSpPr>
        <p:spPr>
          <a:xfrm>
            <a:off x="6109174" y="1764027"/>
            <a:ext cx="2477401" cy="2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-US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online mechanism to access to payment systems</a:t>
            </a:r>
          </a:p>
          <a:p>
            <a:pPr>
              <a:spcBef>
                <a:spcPts val="600"/>
              </a:spcBef>
              <a:buClr>
                <a:srgbClr val="6E86B6"/>
              </a:buClr>
              <a:buSzPts val="2400"/>
            </a:pPr>
            <a:endParaRPr lang="en" sz="1600" dirty="0" smtClean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spcBef>
                <a:spcPts val="600"/>
              </a:spcBef>
              <a:buClr>
                <a:srgbClr val="6E86B6"/>
              </a:buClr>
              <a:buSzPts val="2400"/>
              <a:buFont typeface="Titillium Web"/>
              <a:buChar char="▫"/>
            </a:pPr>
            <a:r>
              <a:rPr lang="en-US" sz="1600" dirty="0" smtClean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Cash and cheques remains the dominant payment instrument</a:t>
            </a:r>
            <a:endParaRPr sz="1600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9658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xfrm>
            <a:off x="325962" y="57699"/>
            <a:ext cx="482891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tillium Web ExtraLight" panose="020B0604020202020204" charset="0"/>
              </a:rPr>
              <a:t>FUTURE PLANS</a:t>
            </a:r>
            <a:endParaRPr lang="en-US" sz="2800" dirty="0">
              <a:solidFill>
                <a:schemeClr val="bg1"/>
              </a:solidFill>
              <a:latin typeface="Titillium Web ExtraLight" panose="020B0604020202020204" charset="0"/>
            </a:endParaRPr>
          </a:p>
        </p:txBody>
      </p:sp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286206" y="942580"/>
            <a:ext cx="5550856" cy="3280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1400" dirty="0" smtClean="0"/>
              <a:t>Initiative to transform the existing payments landscape</a:t>
            </a:r>
          </a:p>
          <a:p>
            <a:pPr marL="0" indent="0">
              <a:buNone/>
            </a:pPr>
            <a:endParaRPr lang="en-US" sz="1400" dirty="0" smtClean="0"/>
          </a:p>
          <a:p>
            <a:pPr marL="171450" indent="-171450"/>
            <a:r>
              <a:rPr lang="en-US" sz="1400" dirty="0" smtClean="0"/>
              <a:t>Establish fast, convenient, secure and reliable payment infrastructure</a:t>
            </a:r>
          </a:p>
          <a:p>
            <a:pPr marL="0" indent="0">
              <a:buNone/>
            </a:pPr>
            <a:endParaRPr lang="en-US" sz="1400" dirty="0" smtClean="0"/>
          </a:p>
          <a:p>
            <a:pPr marL="171450" indent="-171450"/>
            <a:r>
              <a:rPr lang="en-US" sz="1400" dirty="0" smtClean="0"/>
              <a:t>Implement open and flexible account based real-time payment system augmented with functionalities such as smart addressing</a:t>
            </a:r>
          </a:p>
          <a:p>
            <a:pPr marL="0" indent="0">
              <a:buNone/>
            </a:pPr>
            <a:endParaRPr lang="en-US" sz="1400" dirty="0" smtClean="0"/>
          </a:p>
          <a:p>
            <a:pPr marL="171450" indent="-171450"/>
            <a:r>
              <a:rPr lang="en-US" sz="1400" dirty="0" smtClean="0"/>
              <a:t>Aimed to enhanced end-to-end user experience while ensuring safety and efficiency</a:t>
            </a:r>
          </a:p>
          <a:p>
            <a:pPr marL="0" indent="0">
              <a:buNone/>
            </a:pPr>
            <a:endParaRPr lang="en-US" sz="1400" dirty="0" smtClean="0"/>
          </a:p>
          <a:p>
            <a:pPr marL="171450" indent="-171450"/>
            <a:r>
              <a:rPr lang="en-US" sz="1400" dirty="0" smtClean="0"/>
              <a:t>Introduce integrated solutions\to seamlessly combine the payment services and value added services</a:t>
            </a:r>
          </a:p>
        </p:txBody>
      </p:sp>
      <p:sp>
        <p:nvSpPr>
          <p:cNvPr id="964" name="Shape 96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6128865" y="535925"/>
            <a:ext cx="2686362" cy="4178565"/>
            <a:chOff x="4935502" y="465959"/>
            <a:chExt cx="2736410" cy="4222433"/>
          </a:xfrm>
          <a:solidFill>
            <a:srgbClr val="6E86B6"/>
          </a:solidFill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2" r="7749"/>
            <a:stretch/>
          </p:blipFill>
          <p:spPr>
            <a:xfrm>
              <a:off x="5001904" y="808637"/>
              <a:ext cx="2596896" cy="3483638"/>
            </a:xfrm>
            <a:prstGeom prst="rect">
              <a:avLst/>
            </a:prstGeom>
            <a:grpFill/>
            <a:ln w="12700">
              <a:solidFill>
                <a:srgbClr val="6E86B6"/>
              </a:solidFill>
            </a:ln>
          </p:spPr>
        </p:pic>
        <p:grpSp>
          <p:nvGrpSpPr>
            <p:cNvPr id="12" name="Shape 994"/>
            <p:cNvGrpSpPr/>
            <p:nvPr/>
          </p:nvGrpSpPr>
          <p:grpSpPr>
            <a:xfrm>
              <a:off x="4935502" y="465959"/>
              <a:ext cx="2736410" cy="4222433"/>
              <a:chOff x="2112475" y="238125"/>
              <a:chExt cx="3395050" cy="5238750"/>
            </a:xfrm>
            <a:grpFill/>
          </p:grpSpPr>
          <p:sp>
            <p:nvSpPr>
              <p:cNvPr id="13" name="Shape 995"/>
              <p:cNvSpPr/>
              <p:nvPr/>
            </p:nvSpPr>
            <p:spPr>
              <a:xfrm>
                <a:off x="2112475" y="238125"/>
                <a:ext cx="3395050" cy="5238750"/>
              </a:xfrm>
              <a:custGeom>
                <a:avLst/>
                <a:gdLst/>
                <a:ahLst/>
                <a:cxnLst/>
                <a:rect l="0" t="0" r="0" b="0"/>
                <a:pathLst>
                  <a:path w="135802" h="209550" extrusionOk="0">
                    <a:moveTo>
                      <a:pt x="132205" y="18886"/>
                    </a:moveTo>
                    <a:lnTo>
                      <a:pt x="132205" y="190364"/>
                    </a:lnTo>
                    <a:lnTo>
                      <a:pt x="3597" y="190364"/>
                    </a:lnTo>
                    <a:lnTo>
                      <a:pt x="3597" y="18886"/>
                    </a:lnTo>
                    <a:close/>
                    <a:moveTo>
                      <a:pt x="8019" y="0"/>
                    </a:moveTo>
                    <a:lnTo>
                      <a:pt x="7270" y="75"/>
                    </a:lnTo>
                    <a:lnTo>
                      <a:pt x="6445" y="150"/>
                    </a:lnTo>
                    <a:lnTo>
                      <a:pt x="5696" y="375"/>
                    </a:lnTo>
                    <a:lnTo>
                      <a:pt x="4946" y="600"/>
                    </a:lnTo>
                    <a:lnTo>
                      <a:pt x="4197" y="974"/>
                    </a:lnTo>
                    <a:lnTo>
                      <a:pt x="3522" y="1349"/>
                    </a:lnTo>
                    <a:lnTo>
                      <a:pt x="2923" y="1874"/>
                    </a:lnTo>
                    <a:lnTo>
                      <a:pt x="2323" y="2323"/>
                    </a:lnTo>
                    <a:lnTo>
                      <a:pt x="1874" y="2923"/>
                    </a:lnTo>
                    <a:lnTo>
                      <a:pt x="1349" y="3522"/>
                    </a:lnTo>
                    <a:lnTo>
                      <a:pt x="974" y="4197"/>
                    </a:lnTo>
                    <a:lnTo>
                      <a:pt x="600" y="4946"/>
                    </a:lnTo>
                    <a:lnTo>
                      <a:pt x="375" y="5696"/>
                    </a:lnTo>
                    <a:lnTo>
                      <a:pt x="150" y="6445"/>
                    </a:lnTo>
                    <a:lnTo>
                      <a:pt x="75" y="7270"/>
                    </a:lnTo>
                    <a:lnTo>
                      <a:pt x="0" y="8019"/>
                    </a:lnTo>
                    <a:lnTo>
                      <a:pt x="0" y="201531"/>
                    </a:lnTo>
                    <a:lnTo>
                      <a:pt x="75" y="202280"/>
                    </a:lnTo>
                    <a:lnTo>
                      <a:pt x="150" y="203105"/>
                    </a:lnTo>
                    <a:lnTo>
                      <a:pt x="375" y="203854"/>
                    </a:lnTo>
                    <a:lnTo>
                      <a:pt x="600" y="204604"/>
                    </a:lnTo>
                    <a:lnTo>
                      <a:pt x="974" y="205353"/>
                    </a:lnTo>
                    <a:lnTo>
                      <a:pt x="1349" y="206028"/>
                    </a:lnTo>
                    <a:lnTo>
                      <a:pt x="1874" y="206627"/>
                    </a:lnTo>
                    <a:lnTo>
                      <a:pt x="2323" y="207227"/>
                    </a:lnTo>
                    <a:lnTo>
                      <a:pt x="2923" y="207676"/>
                    </a:lnTo>
                    <a:lnTo>
                      <a:pt x="3522" y="208201"/>
                    </a:lnTo>
                    <a:lnTo>
                      <a:pt x="4197" y="208576"/>
                    </a:lnTo>
                    <a:lnTo>
                      <a:pt x="4946" y="208950"/>
                    </a:lnTo>
                    <a:lnTo>
                      <a:pt x="5696" y="209175"/>
                    </a:lnTo>
                    <a:lnTo>
                      <a:pt x="6445" y="209400"/>
                    </a:lnTo>
                    <a:lnTo>
                      <a:pt x="7270" y="209475"/>
                    </a:lnTo>
                    <a:lnTo>
                      <a:pt x="8019" y="209550"/>
                    </a:lnTo>
                    <a:lnTo>
                      <a:pt x="127783" y="209550"/>
                    </a:lnTo>
                    <a:lnTo>
                      <a:pt x="128532" y="209475"/>
                    </a:lnTo>
                    <a:lnTo>
                      <a:pt x="129357" y="209400"/>
                    </a:lnTo>
                    <a:lnTo>
                      <a:pt x="130106" y="209175"/>
                    </a:lnTo>
                    <a:lnTo>
                      <a:pt x="130856" y="208950"/>
                    </a:lnTo>
                    <a:lnTo>
                      <a:pt x="131605" y="208576"/>
                    </a:lnTo>
                    <a:lnTo>
                      <a:pt x="132280" y="208201"/>
                    </a:lnTo>
                    <a:lnTo>
                      <a:pt x="132879" y="207676"/>
                    </a:lnTo>
                    <a:lnTo>
                      <a:pt x="133479" y="207227"/>
                    </a:lnTo>
                    <a:lnTo>
                      <a:pt x="133928" y="206627"/>
                    </a:lnTo>
                    <a:lnTo>
                      <a:pt x="134453" y="206028"/>
                    </a:lnTo>
                    <a:lnTo>
                      <a:pt x="134828" y="205353"/>
                    </a:lnTo>
                    <a:lnTo>
                      <a:pt x="135202" y="204604"/>
                    </a:lnTo>
                    <a:lnTo>
                      <a:pt x="135427" y="203854"/>
                    </a:lnTo>
                    <a:lnTo>
                      <a:pt x="135652" y="203105"/>
                    </a:lnTo>
                    <a:lnTo>
                      <a:pt x="135727" y="202280"/>
                    </a:lnTo>
                    <a:lnTo>
                      <a:pt x="135802" y="201531"/>
                    </a:lnTo>
                    <a:lnTo>
                      <a:pt x="135802" y="8019"/>
                    </a:lnTo>
                    <a:lnTo>
                      <a:pt x="135727" y="7270"/>
                    </a:lnTo>
                    <a:lnTo>
                      <a:pt x="135652" y="6445"/>
                    </a:lnTo>
                    <a:lnTo>
                      <a:pt x="135427" y="5696"/>
                    </a:lnTo>
                    <a:lnTo>
                      <a:pt x="135202" y="4946"/>
                    </a:lnTo>
                    <a:lnTo>
                      <a:pt x="134828" y="4197"/>
                    </a:lnTo>
                    <a:lnTo>
                      <a:pt x="134453" y="3522"/>
                    </a:lnTo>
                    <a:lnTo>
                      <a:pt x="133928" y="2923"/>
                    </a:lnTo>
                    <a:lnTo>
                      <a:pt x="133479" y="2323"/>
                    </a:lnTo>
                    <a:lnTo>
                      <a:pt x="132879" y="1874"/>
                    </a:lnTo>
                    <a:lnTo>
                      <a:pt x="132280" y="1349"/>
                    </a:lnTo>
                    <a:lnTo>
                      <a:pt x="131605" y="974"/>
                    </a:lnTo>
                    <a:lnTo>
                      <a:pt x="130856" y="600"/>
                    </a:lnTo>
                    <a:lnTo>
                      <a:pt x="130106" y="375"/>
                    </a:lnTo>
                    <a:lnTo>
                      <a:pt x="129357" y="150"/>
                    </a:lnTo>
                    <a:lnTo>
                      <a:pt x="128532" y="75"/>
                    </a:lnTo>
                    <a:lnTo>
                      <a:pt x="127783" y="0"/>
                    </a:lnTo>
                    <a:close/>
                  </a:path>
                </a:pathLst>
              </a:custGeom>
              <a:grpFill/>
              <a:ln>
                <a:solidFill>
                  <a:srgbClr val="6E86B6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996"/>
              <p:cNvSpPr/>
              <p:nvPr/>
            </p:nvSpPr>
            <p:spPr>
              <a:xfrm>
                <a:off x="3671350" y="5147100"/>
                <a:ext cx="279175" cy="179900"/>
              </a:xfrm>
              <a:custGeom>
                <a:avLst/>
                <a:gdLst/>
                <a:ahLst/>
                <a:cxnLst/>
                <a:rect l="0" t="0" r="0" b="0"/>
                <a:pathLst>
                  <a:path w="11167" h="7196" extrusionOk="0">
                    <a:moveTo>
                      <a:pt x="3597" y="0"/>
                    </a:moveTo>
                    <a:lnTo>
                      <a:pt x="2848" y="75"/>
                    </a:lnTo>
                    <a:lnTo>
                      <a:pt x="2173" y="300"/>
                    </a:lnTo>
                    <a:lnTo>
                      <a:pt x="1574" y="600"/>
                    </a:lnTo>
                    <a:lnTo>
                      <a:pt x="1049" y="1050"/>
                    </a:lnTo>
                    <a:lnTo>
                      <a:pt x="600" y="1574"/>
                    </a:lnTo>
                    <a:lnTo>
                      <a:pt x="300" y="2174"/>
                    </a:lnTo>
                    <a:lnTo>
                      <a:pt x="75" y="2848"/>
                    </a:lnTo>
                    <a:lnTo>
                      <a:pt x="0" y="3598"/>
                    </a:lnTo>
                    <a:lnTo>
                      <a:pt x="75" y="4347"/>
                    </a:lnTo>
                    <a:lnTo>
                      <a:pt x="300" y="5022"/>
                    </a:lnTo>
                    <a:lnTo>
                      <a:pt x="600" y="5621"/>
                    </a:lnTo>
                    <a:lnTo>
                      <a:pt x="1049" y="6146"/>
                    </a:lnTo>
                    <a:lnTo>
                      <a:pt x="1574" y="6596"/>
                    </a:lnTo>
                    <a:lnTo>
                      <a:pt x="2173" y="6896"/>
                    </a:lnTo>
                    <a:lnTo>
                      <a:pt x="2848" y="7120"/>
                    </a:lnTo>
                    <a:lnTo>
                      <a:pt x="3597" y="7195"/>
                    </a:lnTo>
                    <a:lnTo>
                      <a:pt x="7644" y="7195"/>
                    </a:lnTo>
                    <a:lnTo>
                      <a:pt x="8319" y="7120"/>
                    </a:lnTo>
                    <a:lnTo>
                      <a:pt x="8994" y="6896"/>
                    </a:lnTo>
                    <a:lnTo>
                      <a:pt x="9593" y="6596"/>
                    </a:lnTo>
                    <a:lnTo>
                      <a:pt x="10118" y="6146"/>
                    </a:lnTo>
                    <a:lnTo>
                      <a:pt x="10567" y="5621"/>
                    </a:lnTo>
                    <a:lnTo>
                      <a:pt x="10867" y="5022"/>
                    </a:lnTo>
                    <a:lnTo>
                      <a:pt x="11092" y="4347"/>
                    </a:lnTo>
                    <a:lnTo>
                      <a:pt x="11167" y="3598"/>
                    </a:lnTo>
                    <a:lnTo>
                      <a:pt x="11092" y="2848"/>
                    </a:lnTo>
                    <a:lnTo>
                      <a:pt x="10867" y="2174"/>
                    </a:lnTo>
                    <a:lnTo>
                      <a:pt x="10567" y="1574"/>
                    </a:lnTo>
                    <a:lnTo>
                      <a:pt x="10118" y="1050"/>
                    </a:lnTo>
                    <a:lnTo>
                      <a:pt x="9593" y="600"/>
                    </a:lnTo>
                    <a:lnTo>
                      <a:pt x="8994" y="300"/>
                    </a:lnTo>
                    <a:lnTo>
                      <a:pt x="8319" y="75"/>
                    </a:lnTo>
                    <a:lnTo>
                      <a:pt x="764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997"/>
              <p:cNvSpPr/>
              <p:nvPr/>
            </p:nvSpPr>
            <p:spPr>
              <a:xfrm>
                <a:off x="3650725" y="446100"/>
                <a:ext cx="54375" cy="54350"/>
              </a:xfrm>
              <a:custGeom>
                <a:avLst/>
                <a:gdLst/>
                <a:ahLst/>
                <a:cxnLst/>
                <a:rect l="0" t="0" r="0" b="0"/>
                <a:pathLst>
                  <a:path w="2175" h="2174" extrusionOk="0">
                    <a:moveTo>
                      <a:pt x="1125" y="0"/>
                    </a:moveTo>
                    <a:lnTo>
                      <a:pt x="825" y="75"/>
                    </a:lnTo>
                    <a:lnTo>
                      <a:pt x="675" y="75"/>
                    </a:lnTo>
                    <a:lnTo>
                      <a:pt x="450" y="225"/>
                    </a:lnTo>
                    <a:lnTo>
                      <a:pt x="300" y="300"/>
                    </a:lnTo>
                    <a:lnTo>
                      <a:pt x="225" y="525"/>
                    </a:lnTo>
                    <a:lnTo>
                      <a:pt x="76" y="675"/>
                    </a:lnTo>
                    <a:lnTo>
                      <a:pt x="1" y="824"/>
                    </a:lnTo>
                    <a:lnTo>
                      <a:pt x="1" y="1124"/>
                    </a:lnTo>
                    <a:lnTo>
                      <a:pt x="1" y="1349"/>
                    </a:lnTo>
                    <a:lnTo>
                      <a:pt x="76" y="1499"/>
                    </a:lnTo>
                    <a:lnTo>
                      <a:pt x="225" y="1649"/>
                    </a:lnTo>
                    <a:lnTo>
                      <a:pt x="300" y="1874"/>
                    </a:lnTo>
                    <a:lnTo>
                      <a:pt x="450" y="2024"/>
                    </a:lnTo>
                    <a:lnTo>
                      <a:pt x="675" y="2099"/>
                    </a:lnTo>
                    <a:lnTo>
                      <a:pt x="825" y="2173"/>
                    </a:lnTo>
                    <a:lnTo>
                      <a:pt x="1275" y="2173"/>
                    </a:lnTo>
                    <a:lnTo>
                      <a:pt x="1500" y="2099"/>
                    </a:lnTo>
                    <a:lnTo>
                      <a:pt x="1649" y="2024"/>
                    </a:lnTo>
                    <a:lnTo>
                      <a:pt x="1799" y="1874"/>
                    </a:lnTo>
                    <a:lnTo>
                      <a:pt x="1949" y="1649"/>
                    </a:lnTo>
                    <a:lnTo>
                      <a:pt x="2099" y="1499"/>
                    </a:lnTo>
                    <a:lnTo>
                      <a:pt x="2099" y="1349"/>
                    </a:lnTo>
                    <a:lnTo>
                      <a:pt x="2174" y="1124"/>
                    </a:lnTo>
                    <a:lnTo>
                      <a:pt x="2099" y="824"/>
                    </a:lnTo>
                    <a:lnTo>
                      <a:pt x="2099" y="675"/>
                    </a:lnTo>
                    <a:lnTo>
                      <a:pt x="1949" y="525"/>
                    </a:lnTo>
                    <a:lnTo>
                      <a:pt x="1799" y="300"/>
                    </a:lnTo>
                    <a:lnTo>
                      <a:pt x="1649" y="225"/>
                    </a:lnTo>
                    <a:lnTo>
                      <a:pt x="1500" y="75"/>
                    </a:lnTo>
                    <a:lnTo>
                      <a:pt x="1275" y="75"/>
                    </a:lnTo>
                    <a:lnTo>
                      <a:pt x="1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998"/>
              <p:cNvSpPr/>
              <p:nvPr/>
            </p:nvSpPr>
            <p:spPr>
              <a:xfrm>
                <a:off x="3761275" y="423600"/>
                <a:ext cx="99325" cy="99325"/>
              </a:xfrm>
              <a:custGeom>
                <a:avLst/>
                <a:gdLst/>
                <a:ahLst/>
                <a:cxnLst/>
                <a:rect l="0" t="0" r="0" b="0"/>
                <a:pathLst>
                  <a:path w="3973" h="3973" extrusionOk="0">
                    <a:moveTo>
                      <a:pt x="2024" y="1"/>
                    </a:moveTo>
                    <a:lnTo>
                      <a:pt x="1574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0" y="1200"/>
                    </a:lnTo>
                    <a:lnTo>
                      <a:pt x="75" y="1575"/>
                    </a:lnTo>
                    <a:lnTo>
                      <a:pt x="0" y="2024"/>
                    </a:lnTo>
                    <a:lnTo>
                      <a:pt x="75" y="2399"/>
                    </a:lnTo>
                    <a:lnTo>
                      <a:pt x="150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4" y="3973"/>
                    </a:lnTo>
                    <a:lnTo>
                      <a:pt x="2399" y="3973"/>
                    </a:lnTo>
                    <a:lnTo>
                      <a:pt x="2773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3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36" y="107225"/>
            <a:ext cx="7686000" cy="857400"/>
          </a:xfrm>
        </p:spPr>
        <p:txBody>
          <a:bodyPr anchor="ctr"/>
          <a:lstStyle/>
          <a:p>
            <a:r>
              <a:rPr lang="en-US" smtClean="0"/>
              <a:t>PROJECT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39" y="1235873"/>
            <a:ext cx="2889084" cy="2818200"/>
          </a:xfrm>
        </p:spPr>
        <p:txBody>
          <a:bodyPr/>
          <a:lstStyle/>
          <a:p>
            <a:r>
              <a:rPr lang="en-US" sz="1600" dirty="0" smtClean="0"/>
              <a:t>Preliminary assessment of the existing payment systems</a:t>
            </a:r>
          </a:p>
          <a:p>
            <a:pPr marL="114300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Meetings with stakeholders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Payment system surveys</a:t>
            </a:r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673627" y="1235873"/>
            <a:ext cx="3068934" cy="2818200"/>
          </a:xfr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r>
              <a:rPr lang="en-US" sz="1600" dirty="0"/>
              <a:t>Payment System </a:t>
            </a:r>
            <a:r>
              <a:rPr lang="en-US" sz="1600" dirty="0" smtClean="0"/>
              <a:t>Workshop</a:t>
            </a:r>
          </a:p>
          <a:p>
            <a:endParaRPr lang="en-US" sz="1600" dirty="0" smtClean="0"/>
          </a:p>
          <a:p>
            <a:pPr lvl="1"/>
            <a:r>
              <a:rPr lang="en-US" sz="1600" dirty="0" smtClean="0"/>
              <a:t>Explore payment initiative taken by other countries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Understand the </a:t>
            </a:r>
            <a:r>
              <a:rPr lang="en-GB" sz="1600" dirty="0">
                <a:sym typeface="Arial"/>
              </a:rPr>
              <a:t>trends in the global payment solutions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665304" y="1219416"/>
            <a:ext cx="3379304" cy="2818200"/>
          </a:xfr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r>
              <a:rPr lang="en-US" sz="1600" dirty="0"/>
              <a:t>Formulating the concept for new payments </a:t>
            </a:r>
            <a:r>
              <a:rPr lang="en-US" sz="1600" dirty="0" smtClean="0"/>
              <a:t>infrastructure</a:t>
            </a:r>
          </a:p>
          <a:p>
            <a:pPr marL="5715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Obtained technical assistance from external advisors</a:t>
            </a:r>
          </a:p>
          <a:p>
            <a:pPr marL="5715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6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title"/>
          </p:nvPr>
        </p:nvSpPr>
        <p:spPr>
          <a:xfrm>
            <a:off x="527152" y="1700681"/>
            <a:ext cx="3985200" cy="2275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/>
              <a:t>THANK YOU!</a:t>
            </a:r>
            <a:endParaRPr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6257" r="5279"/>
          <a:stretch/>
        </p:blipFill>
        <p:spPr>
          <a:xfrm>
            <a:off x="4986956" y="329609"/>
            <a:ext cx="4157043" cy="473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433</Words>
  <Application>Microsoft Office PowerPoint</Application>
  <PresentationFormat>On-screen Show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Titillium Web ExtraLight</vt:lpstr>
      <vt:lpstr>Lato</vt:lpstr>
      <vt:lpstr>Titillium Web</vt:lpstr>
      <vt:lpstr>Arial</vt:lpstr>
      <vt:lpstr>Thaliard template</vt:lpstr>
      <vt:lpstr>DEVELOPMENTS IN THE PAYMENT AND SETTLEMENT</vt:lpstr>
      <vt:lpstr>CONTENTS</vt:lpstr>
      <vt:lpstr>RECENT DEVELOPMENTS</vt:lpstr>
      <vt:lpstr>STATISTICS</vt:lpstr>
      <vt:lpstr>STATISTICS</vt:lpstr>
      <vt:lpstr>PowerPoint Presentation</vt:lpstr>
      <vt:lpstr>FUTURE PLANS</vt:lpstr>
      <vt:lpstr>PROJECT UPDATE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havval</dc:creator>
  <cp:lastModifiedBy>Hawwa Latheef</cp:lastModifiedBy>
  <cp:revision>146</cp:revision>
  <cp:lastPrinted>2018-08-12T06:02:01Z</cp:lastPrinted>
  <dcterms:modified xsi:type="dcterms:W3CDTF">2018-08-16T10:48:52Z</dcterms:modified>
</cp:coreProperties>
</file>