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60" r:id="rId5"/>
    <p:sldId id="261" r:id="rId6"/>
    <p:sldId id="263" r:id="rId7"/>
    <p:sldId id="264" r:id="rId8"/>
    <p:sldId id="262"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785" autoAdjust="0"/>
  </p:normalViewPr>
  <p:slideViewPr>
    <p:cSldViewPr>
      <p:cViewPr>
        <p:scale>
          <a:sx n="90" d="100"/>
          <a:sy n="90" d="100"/>
        </p:scale>
        <p:origin x="-720" y="59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FILESVRA\Users1\Atkinson_A\INFE%20Measurement\Analysis\All%20analysis%20for%20final%20Results%20paper\Socio-demog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ILESVRA\Users1\Atkinson_A\INFE%20Measurement\Analysis\All%20analysis%20for%20final%20Results%20paper\Socio-demog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10705829605665312"/>
          <c:y val="2.3217065783223509E-2"/>
          <c:w val="0.71479434198241998"/>
          <c:h val="0.89002929716450985"/>
        </c:manualLayout>
      </c:layout>
      <c:lineChart>
        <c:grouping val="standard"/>
        <c:varyColors val="0"/>
        <c:ser>
          <c:idx val="0"/>
          <c:order val="0"/>
          <c:tx>
            <c:strRef>
              <c:f>Sheet2!$G$29</c:f>
              <c:strCache>
                <c:ptCount val="1"/>
                <c:pt idx="0">
                  <c:v>Malaysia</c:v>
                </c:pt>
              </c:strCache>
            </c:strRef>
          </c:tx>
          <c:cat>
            <c:numRef>
              <c:f>Sheet2!$H$28:$P$28</c:f>
              <c:numCache>
                <c:formatCode>General</c:formatCode>
                <c:ptCount val="9"/>
                <c:pt idx="0">
                  <c:v>0</c:v>
                </c:pt>
                <c:pt idx="1">
                  <c:v>1</c:v>
                </c:pt>
                <c:pt idx="2">
                  <c:v>2</c:v>
                </c:pt>
                <c:pt idx="3">
                  <c:v>3</c:v>
                </c:pt>
                <c:pt idx="4">
                  <c:v>4</c:v>
                </c:pt>
                <c:pt idx="5">
                  <c:v>5</c:v>
                </c:pt>
                <c:pt idx="6">
                  <c:v>6</c:v>
                </c:pt>
                <c:pt idx="7">
                  <c:v>7</c:v>
                </c:pt>
                <c:pt idx="8">
                  <c:v>8</c:v>
                </c:pt>
              </c:numCache>
            </c:numRef>
          </c:cat>
          <c:val>
            <c:numRef>
              <c:f>Sheet2!$H$29:$P$29</c:f>
              <c:numCache>
                <c:formatCode>0.0</c:formatCode>
                <c:ptCount val="9"/>
                <c:pt idx="0">
                  <c:v>3.511060734239241</c:v>
                </c:pt>
                <c:pt idx="1">
                  <c:v>3.9127195630526868</c:v>
                </c:pt>
                <c:pt idx="2">
                  <c:v>4.4190041398766704</c:v>
                </c:pt>
                <c:pt idx="3">
                  <c:v>5.0503834576511473</c:v>
                </c:pt>
                <c:pt idx="4">
                  <c:v>5.8478593570745669</c:v>
                </c:pt>
                <c:pt idx="5">
                  <c:v>5.9925992305137159</c:v>
                </c:pt>
                <c:pt idx="6">
                  <c:v>6.4351428795403489</c:v>
                </c:pt>
                <c:pt idx="7">
                  <c:v>6.6102773995615811</c:v>
                </c:pt>
                <c:pt idx="8">
                  <c:v>6.4086406392015824</c:v>
                </c:pt>
              </c:numCache>
            </c:numRef>
          </c:val>
          <c:smooth val="0"/>
        </c:ser>
        <c:ser>
          <c:idx val="1"/>
          <c:order val="1"/>
          <c:tx>
            <c:strRef>
              <c:f>Sheet2!$G$30</c:f>
              <c:strCache>
                <c:ptCount val="1"/>
                <c:pt idx="0">
                  <c:v>Norway</c:v>
                </c:pt>
              </c:strCache>
            </c:strRef>
          </c:tx>
          <c:cat>
            <c:numRef>
              <c:f>Sheet2!$H$28:$P$28</c:f>
              <c:numCache>
                <c:formatCode>General</c:formatCode>
                <c:ptCount val="9"/>
                <c:pt idx="0">
                  <c:v>0</c:v>
                </c:pt>
                <c:pt idx="1">
                  <c:v>1</c:v>
                </c:pt>
                <c:pt idx="2">
                  <c:v>2</c:v>
                </c:pt>
                <c:pt idx="3">
                  <c:v>3</c:v>
                </c:pt>
                <c:pt idx="4">
                  <c:v>4</c:v>
                </c:pt>
                <c:pt idx="5">
                  <c:v>5</c:v>
                </c:pt>
                <c:pt idx="6">
                  <c:v>6</c:v>
                </c:pt>
                <c:pt idx="7">
                  <c:v>7</c:v>
                </c:pt>
                <c:pt idx="8">
                  <c:v>8</c:v>
                </c:pt>
              </c:numCache>
            </c:numRef>
          </c:cat>
          <c:val>
            <c:numRef>
              <c:f>Sheet2!$H$30:$P$30</c:f>
              <c:numCache>
                <c:formatCode>0.0</c:formatCode>
                <c:ptCount val="9"/>
                <c:pt idx="0">
                  <c:v>4.1575045786393732</c:v>
                </c:pt>
                <c:pt idx="1">
                  <c:v>5.6683040248338035</c:v>
                </c:pt>
                <c:pt idx="2">
                  <c:v>5.1259806912992065</c:v>
                </c:pt>
                <c:pt idx="3">
                  <c:v>5.3982893893498414</c:v>
                </c:pt>
                <c:pt idx="4">
                  <c:v>5.6278515225406345</c:v>
                </c:pt>
                <c:pt idx="5">
                  <c:v>5.5293098865490906</c:v>
                </c:pt>
                <c:pt idx="6">
                  <c:v>5.5971115781744682</c:v>
                </c:pt>
                <c:pt idx="7">
                  <c:v>5.7171645170336856</c:v>
                </c:pt>
                <c:pt idx="8">
                  <c:v>5.6847225508248105</c:v>
                </c:pt>
              </c:numCache>
            </c:numRef>
          </c:val>
          <c:smooth val="0"/>
        </c:ser>
        <c:ser>
          <c:idx val="2"/>
          <c:order val="2"/>
          <c:tx>
            <c:strRef>
              <c:f>Sheet2!$G$31</c:f>
              <c:strCache>
                <c:ptCount val="1"/>
                <c:pt idx="0">
                  <c:v>Peru</c:v>
                </c:pt>
              </c:strCache>
            </c:strRef>
          </c:tx>
          <c:cat>
            <c:numRef>
              <c:f>Sheet2!$H$28:$P$28</c:f>
              <c:numCache>
                <c:formatCode>General</c:formatCode>
                <c:ptCount val="9"/>
                <c:pt idx="0">
                  <c:v>0</c:v>
                </c:pt>
                <c:pt idx="1">
                  <c:v>1</c:v>
                </c:pt>
                <c:pt idx="2">
                  <c:v>2</c:v>
                </c:pt>
                <c:pt idx="3">
                  <c:v>3</c:v>
                </c:pt>
                <c:pt idx="4">
                  <c:v>4</c:v>
                </c:pt>
                <c:pt idx="5">
                  <c:v>5</c:v>
                </c:pt>
                <c:pt idx="6">
                  <c:v>6</c:v>
                </c:pt>
                <c:pt idx="7">
                  <c:v>7</c:v>
                </c:pt>
                <c:pt idx="8">
                  <c:v>8</c:v>
                </c:pt>
              </c:numCache>
            </c:numRef>
          </c:cat>
          <c:val>
            <c:numRef>
              <c:f>Sheet2!$H$31:$P$31</c:f>
              <c:numCache>
                <c:formatCode>0.0</c:formatCode>
                <c:ptCount val="9"/>
                <c:pt idx="0">
                  <c:v>5.1167533137169965</c:v>
                </c:pt>
                <c:pt idx="1">
                  <c:v>5.5852176846129424</c:v>
                </c:pt>
                <c:pt idx="2">
                  <c:v>5.1886750440831424</c:v>
                </c:pt>
                <c:pt idx="3">
                  <c:v>5.5669791164308577</c:v>
                </c:pt>
                <c:pt idx="4">
                  <c:v>5.6258411434803612</c:v>
                </c:pt>
                <c:pt idx="5">
                  <c:v>5.7311373296862955</c:v>
                </c:pt>
                <c:pt idx="6">
                  <c:v>5.8858678223880396</c:v>
                </c:pt>
                <c:pt idx="7">
                  <c:v>6.0755586119449294</c:v>
                </c:pt>
                <c:pt idx="8">
                  <c:v>5.9389944852575924</c:v>
                </c:pt>
              </c:numCache>
            </c:numRef>
          </c:val>
          <c:smooth val="0"/>
        </c:ser>
        <c:ser>
          <c:idx val="3"/>
          <c:order val="3"/>
          <c:tx>
            <c:strRef>
              <c:f>Sheet2!$G$32</c:f>
              <c:strCache>
                <c:ptCount val="1"/>
                <c:pt idx="0">
                  <c:v>Poland</c:v>
                </c:pt>
              </c:strCache>
            </c:strRef>
          </c:tx>
          <c:cat>
            <c:numRef>
              <c:f>Sheet2!$H$28:$P$28</c:f>
              <c:numCache>
                <c:formatCode>General</c:formatCode>
                <c:ptCount val="9"/>
                <c:pt idx="0">
                  <c:v>0</c:v>
                </c:pt>
                <c:pt idx="1">
                  <c:v>1</c:v>
                </c:pt>
                <c:pt idx="2">
                  <c:v>2</c:v>
                </c:pt>
                <c:pt idx="3">
                  <c:v>3</c:v>
                </c:pt>
                <c:pt idx="4">
                  <c:v>4</c:v>
                </c:pt>
                <c:pt idx="5">
                  <c:v>5</c:v>
                </c:pt>
                <c:pt idx="6">
                  <c:v>6</c:v>
                </c:pt>
                <c:pt idx="7">
                  <c:v>7</c:v>
                </c:pt>
                <c:pt idx="8">
                  <c:v>8</c:v>
                </c:pt>
              </c:numCache>
            </c:numRef>
          </c:cat>
          <c:val>
            <c:numRef>
              <c:f>Sheet2!$H$32:$P$32</c:f>
              <c:numCache>
                <c:formatCode>0.0</c:formatCode>
                <c:ptCount val="9"/>
                <c:pt idx="0">
                  <c:v>4.2348419714602885</c:v>
                </c:pt>
                <c:pt idx="1">
                  <c:v>4.2340967128017724</c:v>
                </c:pt>
                <c:pt idx="2">
                  <c:v>4.4443767522811424</c:v>
                </c:pt>
                <c:pt idx="3">
                  <c:v>4.5051697954443304</c:v>
                </c:pt>
                <c:pt idx="4">
                  <c:v>5.0279873366375467</c:v>
                </c:pt>
                <c:pt idx="5">
                  <c:v>4.9310560303963804</c:v>
                </c:pt>
                <c:pt idx="6">
                  <c:v>4.9838018167090095</c:v>
                </c:pt>
                <c:pt idx="7">
                  <c:v>5.3183515115305795</c:v>
                </c:pt>
                <c:pt idx="8">
                  <c:v>5.2491204972481134</c:v>
                </c:pt>
              </c:numCache>
            </c:numRef>
          </c:val>
          <c:smooth val="0"/>
        </c:ser>
        <c:ser>
          <c:idx val="4"/>
          <c:order val="4"/>
          <c:tx>
            <c:strRef>
              <c:f>Sheet2!$G$33</c:f>
              <c:strCache>
                <c:ptCount val="1"/>
                <c:pt idx="0">
                  <c:v>South Africa</c:v>
                </c:pt>
              </c:strCache>
            </c:strRef>
          </c:tx>
          <c:spPr>
            <a:ln w="38100">
              <a:solidFill>
                <a:srgbClr val="0070C0"/>
              </a:solidFill>
            </a:ln>
          </c:spPr>
          <c:marker>
            <c:spPr>
              <a:solidFill>
                <a:srgbClr val="FF0000"/>
              </a:solidFill>
              <a:ln w="38100">
                <a:solidFill>
                  <a:srgbClr val="0070C0"/>
                </a:solidFill>
              </a:ln>
            </c:spPr>
          </c:marker>
          <c:cat>
            <c:numRef>
              <c:f>Sheet2!$H$28:$P$28</c:f>
              <c:numCache>
                <c:formatCode>General</c:formatCode>
                <c:ptCount val="9"/>
                <c:pt idx="0">
                  <c:v>0</c:v>
                </c:pt>
                <c:pt idx="1">
                  <c:v>1</c:v>
                </c:pt>
                <c:pt idx="2">
                  <c:v>2</c:v>
                </c:pt>
                <c:pt idx="3">
                  <c:v>3</c:v>
                </c:pt>
                <c:pt idx="4">
                  <c:v>4</c:v>
                </c:pt>
                <c:pt idx="5">
                  <c:v>5</c:v>
                </c:pt>
                <c:pt idx="6">
                  <c:v>6</c:v>
                </c:pt>
                <c:pt idx="7">
                  <c:v>7</c:v>
                </c:pt>
                <c:pt idx="8">
                  <c:v>8</c:v>
                </c:pt>
              </c:numCache>
            </c:numRef>
          </c:cat>
          <c:val>
            <c:numRef>
              <c:f>Sheet2!$H$33:$P$33</c:f>
              <c:numCache>
                <c:formatCode>0.0</c:formatCode>
                <c:ptCount val="9"/>
                <c:pt idx="0">
                  <c:v>3.5809827337894546</c:v>
                </c:pt>
                <c:pt idx="1">
                  <c:v>4.2580363228803773</c:v>
                </c:pt>
                <c:pt idx="2">
                  <c:v>4.7498355596129676</c:v>
                </c:pt>
                <c:pt idx="3">
                  <c:v>4.6612765487337056</c:v>
                </c:pt>
                <c:pt idx="4">
                  <c:v>4.8610784281307202</c:v>
                </c:pt>
                <c:pt idx="5">
                  <c:v>5.0994868518968355</c:v>
                </c:pt>
                <c:pt idx="6">
                  <c:v>5.0442217121475599</c:v>
                </c:pt>
                <c:pt idx="7">
                  <c:v>5.4691280319413424</c:v>
                </c:pt>
                <c:pt idx="8">
                  <c:v>5.5303282029310434</c:v>
                </c:pt>
              </c:numCache>
            </c:numRef>
          </c:val>
          <c:smooth val="0"/>
        </c:ser>
        <c:ser>
          <c:idx val="5"/>
          <c:order val="5"/>
          <c:tx>
            <c:strRef>
              <c:f>Sheet2!$G$34</c:f>
              <c:strCache>
                <c:ptCount val="1"/>
                <c:pt idx="0">
                  <c:v>United Kingdom</c:v>
                </c:pt>
              </c:strCache>
            </c:strRef>
          </c:tx>
          <c:cat>
            <c:numRef>
              <c:f>Sheet2!$H$28:$P$28</c:f>
              <c:numCache>
                <c:formatCode>General</c:formatCode>
                <c:ptCount val="9"/>
                <c:pt idx="0">
                  <c:v>0</c:v>
                </c:pt>
                <c:pt idx="1">
                  <c:v>1</c:v>
                </c:pt>
                <c:pt idx="2">
                  <c:v>2</c:v>
                </c:pt>
                <c:pt idx="3">
                  <c:v>3</c:v>
                </c:pt>
                <c:pt idx="4">
                  <c:v>4</c:v>
                </c:pt>
                <c:pt idx="5">
                  <c:v>5</c:v>
                </c:pt>
                <c:pt idx="6">
                  <c:v>6</c:v>
                </c:pt>
                <c:pt idx="7">
                  <c:v>7</c:v>
                </c:pt>
                <c:pt idx="8">
                  <c:v>8</c:v>
                </c:pt>
              </c:numCache>
            </c:numRef>
          </c:cat>
          <c:val>
            <c:numRef>
              <c:f>Sheet2!$H$34:$P$34</c:f>
              <c:numCache>
                <c:formatCode>0.0</c:formatCode>
                <c:ptCount val="9"/>
                <c:pt idx="0">
                  <c:v>4.0944625407166075</c:v>
                </c:pt>
                <c:pt idx="1">
                  <c:v>4.1947264498767751</c:v>
                </c:pt>
                <c:pt idx="2">
                  <c:v>5.2517815330072475</c:v>
                </c:pt>
                <c:pt idx="3">
                  <c:v>5.1887647036783164</c:v>
                </c:pt>
                <c:pt idx="4">
                  <c:v>5.2862851990301571</c:v>
                </c:pt>
                <c:pt idx="5">
                  <c:v>5.3352456603237144</c:v>
                </c:pt>
                <c:pt idx="6">
                  <c:v>5.5676329802673585</c:v>
                </c:pt>
                <c:pt idx="7">
                  <c:v>5.7797460067459543</c:v>
                </c:pt>
                <c:pt idx="8">
                  <c:v>5.9528272972396294</c:v>
                </c:pt>
              </c:numCache>
            </c:numRef>
          </c:val>
          <c:smooth val="0"/>
        </c:ser>
        <c:dLbls>
          <c:showLegendKey val="0"/>
          <c:showVal val="0"/>
          <c:showCatName val="0"/>
          <c:showSerName val="0"/>
          <c:showPercent val="0"/>
          <c:showBubbleSize val="0"/>
        </c:dLbls>
        <c:marker val="1"/>
        <c:smooth val="0"/>
        <c:axId val="87570304"/>
        <c:axId val="87572480"/>
      </c:lineChart>
      <c:catAx>
        <c:axId val="87570304"/>
        <c:scaling>
          <c:orientation val="minMax"/>
        </c:scaling>
        <c:delete val="0"/>
        <c:axPos val="b"/>
        <c:title>
          <c:tx>
            <c:rich>
              <a:bodyPr/>
              <a:lstStyle/>
              <a:p>
                <a:pPr>
                  <a:defRPr sz="1400"/>
                </a:pPr>
                <a:r>
                  <a:rPr lang="en-GB" sz="1400"/>
                  <a:t>Financial knowledge score</a:t>
                </a:r>
              </a:p>
            </c:rich>
          </c:tx>
          <c:layout>
            <c:manualLayout>
              <c:xMode val="edge"/>
              <c:yMode val="edge"/>
              <c:x val="0.34350911183420924"/>
              <c:y val="0.79281808658038244"/>
            </c:manualLayout>
          </c:layout>
          <c:overlay val="0"/>
        </c:title>
        <c:numFmt formatCode="General" sourceLinked="1"/>
        <c:majorTickMark val="out"/>
        <c:minorTickMark val="none"/>
        <c:tickLblPos val="nextTo"/>
        <c:crossAx val="87572480"/>
        <c:crosses val="autoZero"/>
        <c:auto val="1"/>
        <c:lblAlgn val="ctr"/>
        <c:lblOffset val="100"/>
        <c:noMultiLvlLbl val="0"/>
      </c:catAx>
      <c:valAx>
        <c:axId val="87572480"/>
        <c:scaling>
          <c:orientation val="minMax"/>
          <c:min val="2"/>
        </c:scaling>
        <c:delete val="0"/>
        <c:axPos val="l"/>
        <c:majorGridlines/>
        <c:title>
          <c:tx>
            <c:rich>
              <a:bodyPr rot="-5400000" vert="horz"/>
              <a:lstStyle/>
              <a:p>
                <a:pPr>
                  <a:defRPr sz="1400" b="1"/>
                </a:pPr>
                <a:r>
                  <a:rPr lang="en-GB" sz="1400" b="1"/>
                  <a:t>Averagel</a:t>
                </a:r>
                <a:r>
                  <a:rPr lang="en-GB" sz="1400" b="1" baseline="0"/>
                  <a:t> behaviour score</a:t>
                </a:r>
                <a:endParaRPr lang="en-GB" sz="1400" b="1"/>
              </a:p>
            </c:rich>
          </c:tx>
          <c:layout/>
          <c:overlay val="0"/>
        </c:title>
        <c:numFmt formatCode="0.0" sourceLinked="1"/>
        <c:majorTickMark val="out"/>
        <c:minorTickMark val="none"/>
        <c:tickLblPos val="nextTo"/>
        <c:crossAx val="87570304"/>
        <c:crosses val="autoZero"/>
        <c:crossBetween val="between"/>
        <c:majorUnit val="1"/>
      </c:valAx>
    </c:plotArea>
    <c:legend>
      <c:legendPos val="r"/>
      <c:layout>
        <c:manualLayout>
          <c:xMode val="edge"/>
          <c:yMode val="edge"/>
          <c:x val="0.81114604801916534"/>
          <c:y val="3.3066066434444444E-2"/>
          <c:w val="0.15288713910761262"/>
          <c:h val="0.93782433848129565"/>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13511050018193121"/>
          <c:y val="1.4763805916615304E-2"/>
          <c:w val="0.72920160990957372"/>
          <c:h val="0.9090954303548332"/>
        </c:manualLayout>
      </c:layout>
      <c:lineChart>
        <c:grouping val="standard"/>
        <c:varyColors val="0"/>
        <c:ser>
          <c:idx val="0"/>
          <c:order val="0"/>
          <c:tx>
            <c:strRef>
              <c:f>'Attitude by behaviour'!$Q$28</c:f>
              <c:strCache>
                <c:ptCount val="1"/>
                <c:pt idx="0">
                  <c:v>Malaysia</c:v>
                </c:pt>
              </c:strCache>
            </c:strRef>
          </c:tx>
          <c:cat>
            <c:numRef>
              <c:f>'Attitude by behaviour'!$R$27:$V$27</c:f>
              <c:numCache>
                <c:formatCode>General</c:formatCode>
                <c:ptCount val="5"/>
                <c:pt idx="0">
                  <c:v>1</c:v>
                </c:pt>
                <c:pt idx="1">
                  <c:v>2</c:v>
                </c:pt>
                <c:pt idx="2">
                  <c:v>3</c:v>
                </c:pt>
                <c:pt idx="3">
                  <c:v>4</c:v>
                </c:pt>
                <c:pt idx="4">
                  <c:v>5</c:v>
                </c:pt>
              </c:numCache>
            </c:numRef>
          </c:cat>
          <c:val>
            <c:numRef>
              <c:f>'Attitude by behaviour'!$R$28:$V$28</c:f>
              <c:numCache>
                <c:formatCode>0.0</c:formatCode>
                <c:ptCount val="5"/>
                <c:pt idx="0">
                  <c:v>5.8995511125677025</c:v>
                </c:pt>
                <c:pt idx="1">
                  <c:v>6.0244648479290932</c:v>
                </c:pt>
                <c:pt idx="2">
                  <c:v>5.6719525779028555</c:v>
                </c:pt>
                <c:pt idx="3">
                  <c:v>6.2754019006242014</c:v>
                </c:pt>
                <c:pt idx="4">
                  <c:v>6.0166074720911924</c:v>
                </c:pt>
              </c:numCache>
            </c:numRef>
          </c:val>
          <c:smooth val="0"/>
        </c:ser>
        <c:ser>
          <c:idx val="1"/>
          <c:order val="1"/>
          <c:tx>
            <c:strRef>
              <c:f>'Attitude by behaviour'!$Q$29</c:f>
              <c:strCache>
                <c:ptCount val="1"/>
                <c:pt idx="0">
                  <c:v>Norway</c:v>
                </c:pt>
              </c:strCache>
            </c:strRef>
          </c:tx>
          <c:cat>
            <c:numRef>
              <c:f>'Attitude by behaviour'!$R$27:$V$27</c:f>
              <c:numCache>
                <c:formatCode>General</c:formatCode>
                <c:ptCount val="5"/>
                <c:pt idx="0">
                  <c:v>1</c:v>
                </c:pt>
                <c:pt idx="1">
                  <c:v>2</c:v>
                </c:pt>
                <c:pt idx="2">
                  <c:v>3</c:v>
                </c:pt>
                <c:pt idx="3">
                  <c:v>4</c:v>
                </c:pt>
                <c:pt idx="4">
                  <c:v>5</c:v>
                </c:pt>
              </c:numCache>
            </c:numRef>
          </c:cat>
          <c:val>
            <c:numRef>
              <c:f>'Attitude by behaviour'!$R$29:$V$29</c:f>
              <c:numCache>
                <c:formatCode>0.0</c:formatCode>
                <c:ptCount val="5"/>
                <c:pt idx="0">
                  <c:v>5.1897405456982391</c:v>
                </c:pt>
                <c:pt idx="1">
                  <c:v>5.1756380117523424</c:v>
                </c:pt>
                <c:pt idx="2">
                  <c:v>5.2062058217499763</c:v>
                </c:pt>
                <c:pt idx="3">
                  <c:v>5.6869611223511516</c:v>
                </c:pt>
                <c:pt idx="4">
                  <c:v>6.0055605515565649</c:v>
                </c:pt>
              </c:numCache>
            </c:numRef>
          </c:val>
          <c:smooth val="0"/>
        </c:ser>
        <c:ser>
          <c:idx val="2"/>
          <c:order val="2"/>
          <c:tx>
            <c:strRef>
              <c:f>'Attitude by behaviour'!$Q$30</c:f>
              <c:strCache>
                <c:ptCount val="1"/>
                <c:pt idx="0">
                  <c:v>Peru</c:v>
                </c:pt>
              </c:strCache>
            </c:strRef>
          </c:tx>
          <c:cat>
            <c:numRef>
              <c:f>'Attitude by behaviour'!$R$27:$V$27</c:f>
              <c:numCache>
                <c:formatCode>General</c:formatCode>
                <c:ptCount val="5"/>
                <c:pt idx="0">
                  <c:v>1</c:v>
                </c:pt>
                <c:pt idx="1">
                  <c:v>2</c:v>
                </c:pt>
                <c:pt idx="2">
                  <c:v>3</c:v>
                </c:pt>
                <c:pt idx="3">
                  <c:v>4</c:v>
                </c:pt>
                <c:pt idx="4">
                  <c:v>5</c:v>
                </c:pt>
              </c:numCache>
            </c:numRef>
          </c:cat>
          <c:val>
            <c:numRef>
              <c:f>'Attitude by behaviour'!$R$30:$V$30</c:f>
              <c:numCache>
                <c:formatCode>0.0</c:formatCode>
                <c:ptCount val="5"/>
                <c:pt idx="0">
                  <c:v>5.54427174822185</c:v>
                </c:pt>
                <c:pt idx="1">
                  <c:v>5.4226923775368547</c:v>
                </c:pt>
                <c:pt idx="2">
                  <c:v>5.2598537770674856</c:v>
                </c:pt>
                <c:pt idx="3">
                  <c:v>5.9100164423479145</c:v>
                </c:pt>
                <c:pt idx="4">
                  <c:v>5.9743213479872495</c:v>
                </c:pt>
              </c:numCache>
            </c:numRef>
          </c:val>
          <c:smooth val="0"/>
        </c:ser>
        <c:ser>
          <c:idx val="3"/>
          <c:order val="3"/>
          <c:tx>
            <c:strRef>
              <c:f>'Attitude by behaviour'!$Q$31</c:f>
              <c:strCache>
                <c:ptCount val="1"/>
                <c:pt idx="0">
                  <c:v>Poland</c:v>
                </c:pt>
              </c:strCache>
            </c:strRef>
          </c:tx>
          <c:cat>
            <c:numRef>
              <c:f>'Attitude by behaviour'!$R$27:$V$27</c:f>
              <c:numCache>
                <c:formatCode>General</c:formatCode>
                <c:ptCount val="5"/>
                <c:pt idx="0">
                  <c:v>1</c:v>
                </c:pt>
                <c:pt idx="1">
                  <c:v>2</c:v>
                </c:pt>
                <c:pt idx="2">
                  <c:v>3</c:v>
                </c:pt>
                <c:pt idx="3">
                  <c:v>4</c:v>
                </c:pt>
                <c:pt idx="4">
                  <c:v>5</c:v>
                </c:pt>
              </c:numCache>
            </c:numRef>
          </c:cat>
          <c:val>
            <c:numRef>
              <c:f>'Attitude by behaviour'!$R$31:$V$31</c:f>
              <c:numCache>
                <c:formatCode>0.0</c:formatCode>
                <c:ptCount val="5"/>
                <c:pt idx="0">
                  <c:v>4.2283544076241624</c:v>
                </c:pt>
                <c:pt idx="1">
                  <c:v>4.8106799080929967</c:v>
                </c:pt>
                <c:pt idx="2">
                  <c:v>4.9161742875437495</c:v>
                </c:pt>
                <c:pt idx="3">
                  <c:v>5.8202925435791411</c:v>
                </c:pt>
                <c:pt idx="4">
                  <c:v>6.1438944726488005</c:v>
                </c:pt>
              </c:numCache>
            </c:numRef>
          </c:val>
          <c:smooth val="0"/>
        </c:ser>
        <c:ser>
          <c:idx val="4"/>
          <c:order val="4"/>
          <c:tx>
            <c:strRef>
              <c:f>'Attitude by behaviour'!$Q$32</c:f>
              <c:strCache>
                <c:ptCount val="1"/>
                <c:pt idx="0">
                  <c:v>South Africa</c:v>
                </c:pt>
              </c:strCache>
            </c:strRef>
          </c:tx>
          <c:spPr>
            <a:ln w="38100">
              <a:solidFill>
                <a:srgbClr val="0070C0"/>
              </a:solidFill>
            </a:ln>
          </c:spPr>
          <c:marker>
            <c:spPr>
              <a:solidFill>
                <a:srgbClr val="FF0000"/>
              </a:solidFill>
              <a:ln w="38100">
                <a:solidFill>
                  <a:srgbClr val="0070C0"/>
                </a:solidFill>
              </a:ln>
            </c:spPr>
          </c:marker>
          <c:cat>
            <c:numRef>
              <c:f>'Attitude by behaviour'!$R$27:$V$27</c:f>
              <c:numCache>
                <c:formatCode>General</c:formatCode>
                <c:ptCount val="5"/>
                <c:pt idx="0">
                  <c:v>1</c:v>
                </c:pt>
                <c:pt idx="1">
                  <c:v>2</c:v>
                </c:pt>
                <c:pt idx="2">
                  <c:v>3</c:v>
                </c:pt>
                <c:pt idx="3">
                  <c:v>4</c:v>
                </c:pt>
                <c:pt idx="4">
                  <c:v>5</c:v>
                </c:pt>
              </c:numCache>
            </c:numRef>
          </c:cat>
          <c:val>
            <c:numRef>
              <c:f>'Attitude by behaviour'!$R$32:$V$32</c:f>
              <c:numCache>
                <c:formatCode>0.0</c:formatCode>
                <c:ptCount val="5"/>
                <c:pt idx="0">
                  <c:v>4.7711901848813856</c:v>
                </c:pt>
                <c:pt idx="1">
                  <c:v>4.5916566325955985</c:v>
                </c:pt>
                <c:pt idx="2">
                  <c:v>4.7069619860582472</c:v>
                </c:pt>
                <c:pt idx="3">
                  <c:v>5.1777303531509755</c:v>
                </c:pt>
                <c:pt idx="4">
                  <c:v>5.7104047926345824</c:v>
                </c:pt>
              </c:numCache>
            </c:numRef>
          </c:val>
          <c:smooth val="0"/>
        </c:ser>
        <c:ser>
          <c:idx val="5"/>
          <c:order val="5"/>
          <c:tx>
            <c:strRef>
              <c:f>'Attitude by behaviour'!$Q$33</c:f>
              <c:strCache>
                <c:ptCount val="1"/>
                <c:pt idx="0">
                  <c:v>United Kingdom</c:v>
                </c:pt>
              </c:strCache>
            </c:strRef>
          </c:tx>
          <c:cat>
            <c:numRef>
              <c:f>'Attitude by behaviour'!$R$27:$V$27</c:f>
              <c:numCache>
                <c:formatCode>General</c:formatCode>
                <c:ptCount val="5"/>
                <c:pt idx="0">
                  <c:v>1</c:v>
                </c:pt>
                <c:pt idx="1">
                  <c:v>2</c:v>
                </c:pt>
                <c:pt idx="2">
                  <c:v>3</c:v>
                </c:pt>
                <c:pt idx="3">
                  <c:v>4</c:v>
                </c:pt>
                <c:pt idx="4">
                  <c:v>5</c:v>
                </c:pt>
              </c:numCache>
            </c:numRef>
          </c:cat>
          <c:val>
            <c:numRef>
              <c:f>'Attitude by behaviour'!$R$33:$V$33</c:f>
              <c:numCache>
                <c:formatCode>0.0</c:formatCode>
                <c:ptCount val="5"/>
                <c:pt idx="0">
                  <c:v>4.9523697505948077</c:v>
                </c:pt>
                <c:pt idx="1">
                  <c:v>5.0022803212129743</c:v>
                </c:pt>
                <c:pt idx="2">
                  <c:v>5.5864514810980594</c:v>
                </c:pt>
                <c:pt idx="3">
                  <c:v>5.8511432618441503</c:v>
                </c:pt>
                <c:pt idx="4">
                  <c:v>5.6473917724886578</c:v>
                </c:pt>
              </c:numCache>
            </c:numRef>
          </c:val>
          <c:smooth val="0"/>
        </c:ser>
        <c:dLbls>
          <c:showLegendKey val="0"/>
          <c:showVal val="0"/>
          <c:showCatName val="0"/>
          <c:showSerName val="0"/>
          <c:showPercent val="0"/>
          <c:showBubbleSize val="0"/>
        </c:dLbls>
        <c:marker val="1"/>
        <c:smooth val="0"/>
        <c:axId val="87434752"/>
        <c:axId val="87436288"/>
      </c:lineChart>
      <c:catAx>
        <c:axId val="87434752"/>
        <c:scaling>
          <c:orientation val="minMax"/>
        </c:scaling>
        <c:delete val="0"/>
        <c:axPos val="b"/>
        <c:numFmt formatCode="General" sourceLinked="1"/>
        <c:majorTickMark val="out"/>
        <c:minorTickMark val="none"/>
        <c:tickLblPos val="nextTo"/>
        <c:crossAx val="87436288"/>
        <c:crosses val="autoZero"/>
        <c:auto val="1"/>
        <c:lblAlgn val="ctr"/>
        <c:lblOffset val="100"/>
        <c:noMultiLvlLbl val="0"/>
      </c:catAx>
      <c:valAx>
        <c:axId val="87436288"/>
        <c:scaling>
          <c:orientation val="minMax"/>
          <c:min val="2"/>
        </c:scaling>
        <c:delete val="0"/>
        <c:axPos val="l"/>
        <c:majorGridlines/>
        <c:numFmt formatCode="0.0" sourceLinked="1"/>
        <c:majorTickMark val="out"/>
        <c:minorTickMark val="none"/>
        <c:tickLblPos val="nextTo"/>
        <c:crossAx val="87434752"/>
        <c:crosses val="autoZero"/>
        <c:crossBetween val="between"/>
      </c:valAx>
    </c:plotArea>
    <c:legend>
      <c:legendPos val="r"/>
      <c:layout>
        <c:manualLayout>
          <c:xMode val="edge"/>
          <c:yMode val="edge"/>
          <c:x val="0.83054277508743357"/>
          <c:y val="5.4573358200232729E-2"/>
          <c:w val="0.16018544532588538"/>
          <c:h val="0.59060756793637059"/>
        </c:manualLayout>
      </c:layout>
      <c:overlay val="0"/>
      <c:txPr>
        <a:bodyPr/>
        <a:lstStyle/>
        <a:p>
          <a:pPr>
            <a:defRPr sz="1400"/>
          </a:pPr>
          <a:endParaRPr lang="en-US"/>
        </a:p>
      </c:txPr>
    </c:legend>
    <c:plotVisOnly val="1"/>
    <c:dispBlanksAs val="gap"/>
    <c:showDLblsOverMax val="0"/>
  </c:chart>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53F322-E778-4525-B885-B568AEDA871D}" type="doc">
      <dgm:prSet loTypeId="urn:microsoft.com/office/officeart/2005/8/layout/hProcess9" loCatId="process" qsTypeId="urn:microsoft.com/office/officeart/2005/8/quickstyle/simple1" qsCatId="simple" csTypeId="urn:microsoft.com/office/officeart/2005/8/colors/accent1_2" csCatId="accent1" phldr="1"/>
      <dgm:spPr/>
    </dgm:pt>
    <dgm:pt modelId="{6431CD30-6FED-493F-824A-CCAE01BC8F3A}">
      <dgm:prSet phldrT="[Text]" custT="1">
        <dgm:style>
          <a:lnRef idx="2">
            <a:schemeClr val="accent2"/>
          </a:lnRef>
          <a:fillRef idx="1">
            <a:schemeClr val="lt1"/>
          </a:fillRef>
          <a:effectRef idx="0">
            <a:schemeClr val="accent2"/>
          </a:effectRef>
          <a:fontRef idx="minor">
            <a:schemeClr val="dk1"/>
          </a:fontRef>
        </dgm:style>
      </dgm:prSet>
      <dgm:spPr/>
      <dgm:t>
        <a:bodyPr/>
        <a:lstStyle/>
        <a:p>
          <a:r>
            <a:rPr lang="en-GB" sz="2000" dirty="0" smtClean="0"/>
            <a:t>Survey of INFE members: identify questions, survey approaches, analysis methods</a:t>
          </a:r>
          <a:endParaRPr lang="en-GB" sz="2000" dirty="0"/>
        </a:p>
      </dgm:t>
    </dgm:pt>
    <dgm:pt modelId="{E215B0CE-7ECC-45CE-B5BF-587DC9086DA0}" type="parTrans" cxnId="{196A32E1-2E8A-4444-ADBE-D121D5ECF98A}">
      <dgm:prSet/>
      <dgm:spPr/>
      <dgm:t>
        <a:bodyPr/>
        <a:lstStyle/>
        <a:p>
          <a:endParaRPr lang="en-GB"/>
        </a:p>
      </dgm:t>
    </dgm:pt>
    <dgm:pt modelId="{74FD6613-8CB6-4EA7-89DF-BFA58BE25D9C}" type="sibTrans" cxnId="{196A32E1-2E8A-4444-ADBE-D121D5ECF98A}">
      <dgm:prSet/>
      <dgm:spPr/>
      <dgm:t>
        <a:bodyPr/>
        <a:lstStyle/>
        <a:p>
          <a:endParaRPr lang="en-GB"/>
        </a:p>
      </dgm:t>
    </dgm:pt>
    <dgm:pt modelId="{8A4A8BD0-5AC3-4490-9EDF-48F8538CB6CA}">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GB" sz="2000" dirty="0" smtClean="0"/>
            <a:t>Develop, discuss, refine</a:t>
          </a:r>
          <a:r>
            <a:rPr lang="en-GB" sz="1900" dirty="0" smtClean="0"/>
            <a:t> and pilot a questionnaire</a:t>
          </a:r>
          <a:endParaRPr lang="en-GB" sz="1900" dirty="0"/>
        </a:p>
      </dgm:t>
    </dgm:pt>
    <dgm:pt modelId="{DC167583-8C60-45A0-81C3-E549AD620D76}" type="parTrans" cxnId="{9935FEEA-1118-4EBC-A340-701CE0B9692A}">
      <dgm:prSet/>
      <dgm:spPr/>
      <dgm:t>
        <a:bodyPr/>
        <a:lstStyle/>
        <a:p>
          <a:endParaRPr lang="en-GB"/>
        </a:p>
      </dgm:t>
    </dgm:pt>
    <dgm:pt modelId="{22333B3B-B17C-4535-8CF0-698BBC73976E}" type="sibTrans" cxnId="{9935FEEA-1118-4EBC-A340-701CE0B9692A}">
      <dgm:prSet/>
      <dgm:spPr/>
      <dgm:t>
        <a:bodyPr/>
        <a:lstStyle/>
        <a:p>
          <a:endParaRPr lang="en-GB"/>
        </a:p>
      </dgm:t>
    </dgm:pt>
    <dgm:pt modelId="{C68D5323-5ABC-4621-9896-A384B809A7CD}">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en-GB" sz="2000" dirty="0" smtClean="0"/>
            <a:t>Analyse the pilot data, collect feedback from pilot countries</a:t>
          </a:r>
          <a:endParaRPr lang="en-GB" sz="2000" dirty="0"/>
        </a:p>
      </dgm:t>
    </dgm:pt>
    <dgm:pt modelId="{780DBCEA-03CF-44AF-BAF4-4FDB38AFE16C}" type="parTrans" cxnId="{C9832392-B519-4217-8824-70D8D8B71D56}">
      <dgm:prSet/>
      <dgm:spPr/>
      <dgm:t>
        <a:bodyPr/>
        <a:lstStyle/>
        <a:p>
          <a:endParaRPr lang="en-GB"/>
        </a:p>
      </dgm:t>
    </dgm:pt>
    <dgm:pt modelId="{92E1401A-5177-4F2F-8304-CDB3310AF59A}" type="sibTrans" cxnId="{C9832392-B519-4217-8824-70D8D8B71D56}">
      <dgm:prSet/>
      <dgm:spPr/>
      <dgm:t>
        <a:bodyPr/>
        <a:lstStyle/>
        <a:p>
          <a:endParaRPr lang="en-GB"/>
        </a:p>
      </dgm:t>
    </dgm:pt>
    <dgm:pt modelId="{006443D6-B1DB-4A68-B476-55FB01A4DEB1}">
      <dgm:prSet phldrT="[Text]">
        <dgm:style>
          <a:lnRef idx="1">
            <a:schemeClr val="accent1"/>
          </a:lnRef>
          <a:fillRef idx="2">
            <a:schemeClr val="accent1"/>
          </a:fillRef>
          <a:effectRef idx="1">
            <a:schemeClr val="accent1"/>
          </a:effectRef>
          <a:fontRef idx="minor">
            <a:schemeClr val="dk1"/>
          </a:fontRef>
        </dgm:style>
      </dgm:prSet>
      <dgm:spPr/>
      <dgm:t>
        <a:bodyPr/>
        <a:lstStyle/>
        <a:p>
          <a:r>
            <a:rPr lang="en-GB" dirty="0" smtClean="0"/>
            <a:t>Finalise the questionnaire and make available for widespread use</a:t>
          </a:r>
          <a:endParaRPr lang="en-GB" dirty="0"/>
        </a:p>
      </dgm:t>
    </dgm:pt>
    <dgm:pt modelId="{5D8B794E-9DA5-4C1F-B66A-4BD4EB1A7809}" type="parTrans" cxnId="{54FEF86B-A18D-4CD7-B035-36037201EFAB}">
      <dgm:prSet/>
      <dgm:spPr/>
      <dgm:t>
        <a:bodyPr/>
        <a:lstStyle/>
        <a:p>
          <a:endParaRPr lang="en-GB"/>
        </a:p>
      </dgm:t>
    </dgm:pt>
    <dgm:pt modelId="{ACCC8BD3-DE30-4744-A18D-89D4130287FF}" type="sibTrans" cxnId="{54FEF86B-A18D-4CD7-B035-36037201EFAB}">
      <dgm:prSet/>
      <dgm:spPr/>
      <dgm:t>
        <a:bodyPr/>
        <a:lstStyle/>
        <a:p>
          <a:endParaRPr lang="en-GB"/>
        </a:p>
      </dgm:t>
    </dgm:pt>
    <dgm:pt modelId="{5A7020CA-4DF3-499B-8B85-A7596DE43DA3}" type="pres">
      <dgm:prSet presAssocID="{E753F322-E778-4525-B885-B568AEDA871D}" presName="CompostProcess" presStyleCnt="0">
        <dgm:presLayoutVars>
          <dgm:dir/>
          <dgm:resizeHandles val="exact"/>
        </dgm:presLayoutVars>
      </dgm:prSet>
      <dgm:spPr/>
    </dgm:pt>
    <dgm:pt modelId="{656FF063-717F-4F66-B451-DB311E222320}" type="pres">
      <dgm:prSet presAssocID="{E753F322-E778-4525-B885-B568AEDA871D}" presName="arrow" presStyleLbl="bgShp" presStyleIdx="0" presStyleCnt="1">
        <dgm:style>
          <a:lnRef idx="1">
            <a:schemeClr val="accent5"/>
          </a:lnRef>
          <a:fillRef idx="3">
            <a:schemeClr val="accent5"/>
          </a:fillRef>
          <a:effectRef idx="2">
            <a:schemeClr val="accent5"/>
          </a:effectRef>
          <a:fontRef idx="minor">
            <a:schemeClr val="lt1"/>
          </a:fontRef>
        </dgm:style>
      </dgm:prSet>
      <dgm:spPr/>
    </dgm:pt>
    <dgm:pt modelId="{87C3B361-88F0-481F-B0D1-3569CCC7BB87}" type="pres">
      <dgm:prSet presAssocID="{E753F322-E778-4525-B885-B568AEDA871D}" presName="linearProcess" presStyleCnt="0"/>
      <dgm:spPr/>
    </dgm:pt>
    <dgm:pt modelId="{2EF3D4A9-C501-467D-9148-BBE06D410D26}" type="pres">
      <dgm:prSet presAssocID="{6431CD30-6FED-493F-824A-CCAE01BC8F3A}" presName="textNode" presStyleLbl="node1" presStyleIdx="0" presStyleCnt="4" custScaleX="101694" custScaleY="119089">
        <dgm:presLayoutVars>
          <dgm:bulletEnabled val="1"/>
        </dgm:presLayoutVars>
      </dgm:prSet>
      <dgm:spPr/>
      <dgm:t>
        <a:bodyPr/>
        <a:lstStyle/>
        <a:p>
          <a:endParaRPr lang="en-GB"/>
        </a:p>
      </dgm:t>
    </dgm:pt>
    <dgm:pt modelId="{5305B785-9244-44F8-866B-371F5075447F}" type="pres">
      <dgm:prSet presAssocID="{74FD6613-8CB6-4EA7-89DF-BFA58BE25D9C}" presName="sibTrans" presStyleCnt="0"/>
      <dgm:spPr/>
    </dgm:pt>
    <dgm:pt modelId="{C757C1CD-F1C1-4B7D-B1CB-52BC5E60E27F}" type="pres">
      <dgm:prSet presAssocID="{8A4A8BD0-5AC3-4490-9EDF-48F8538CB6CA}" presName="textNode" presStyleLbl="node1" presStyleIdx="1" presStyleCnt="4">
        <dgm:presLayoutVars>
          <dgm:bulletEnabled val="1"/>
        </dgm:presLayoutVars>
      </dgm:prSet>
      <dgm:spPr/>
      <dgm:t>
        <a:bodyPr/>
        <a:lstStyle/>
        <a:p>
          <a:endParaRPr lang="en-GB"/>
        </a:p>
      </dgm:t>
    </dgm:pt>
    <dgm:pt modelId="{1ACF1916-38BD-4FEB-B675-63B7D8893AB8}" type="pres">
      <dgm:prSet presAssocID="{22333B3B-B17C-4535-8CF0-698BBC73976E}" presName="sibTrans" presStyleCnt="0"/>
      <dgm:spPr/>
    </dgm:pt>
    <dgm:pt modelId="{02CE8F6C-9CBF-4992-9E5C-6B1A0A170C82}" type="pres">
      <dgm:prSet presAssocID="{C68D5323-5ABC-4621-9896-A384B809A7CD}" presName="textNode" presStyleLbl="node1" presStyleIdx="2" presStyleCnt="4" custScaleX="73350" custScaleY="119560">
        <dgm:presLayoutVars>
          <dgm:bulletEnabled val="1"/>
        </dgm:presLayoutVars>
      </dgm:prSet>
      <dgm:spPr/>
      <dgm:t>
        <a:bodyPr/>
        <a:lstStyle/>
        <a:p>
          <a:endParaRPr lang="en-GB"/>
        </a:p>
      </dgm:t>
    </dgm:pt>
    <dgm:pt modelId="{E76CFC35-0C27-4F0E-873C-5B5E8CFDBDEE}" type="pres">
      <dgm:prSet presAssocID="{92E1401A-5177-4F2F-8304-CDB3310AF59A}" presName="sibTrans" presStyleCnt="0"/>
      <dgm:spPr/>
    </dgm:pt>
    <dgm:pt modelId="{D1A0DAFB-69D0-4B87-9D3B-1B4DAB30A3F7}" type="pres">
      <dgm:prSet presAssocID="{006443D6-B1DB-4A68-B476-55FB01A4DEB1}" presName="textNode" presStyleLbl="node1" presStyleIdx="3" presStyleCnt="4">
        <dgm:presLayoutVars>
          <dgm:bulletEnabled val="1"/>
        </dgm:presLayoutVars>
      </dgm:prSet>
      <dgm:spPr/>
      <dgm:t>
        <a:bodyPr/>
        <a:lstStyle/>
        <a:p>
          <a:endParaRPr lang="en-GB"/>
        </a:p>
      </dgm:t>
    </dgm:pt>
  </dgm:ptLst>
  <dgm:cxnLst>
    <dgm:cxn modelId="{9935FEEA-1118-4EBC-A340-701CE0B9692A}" srcId="{E753F322-E778-4525-B885-B568AEDA871D}" destId="{8A4A8BD0-5AC3-4490-9EDF-48F8538CB6CA}" srcOrd="1" destOrd="0" parTransId="{DC167583-8C60-45A0-81C3-E549AD620D76}" sibTransId="{22333B3B-B17C-4535-8CF0-698BBC73976E}"/>
    <dgm:cxn modelId="{196A32E1-2E8A-4444-ADBE-D121D5ECF98A}" srcId="{E753F322-E778-4525-B885-B568AEDA871D}" destId="{6431CD30-6FED-493F-824A-CCAE01BC8F3A}" srcOrd="0" destOrd="0" parTransId="{E215B0CE-7ECC-45CE-B5BF-587DC9086DA0}" sibTransId="{74FD6613-8CB6-4EA7-89DF-BFA58BE25D9C}"/>
    <dgm:cxn modelId="{FAFA9261-9E16-4FC9-AAB0-53364AF401E5}" type="presOf" srcId="{C68D5323-5ABC-4621-9896-A384B809A7CD}" destId="{02CE8F6C-9CBF-4992-9E5C-6B1A0A170C82}" srcOrd="0" destOrd="0" presId="urn:microsoft.com/office/officeart/2005/8/layout/hProcess9"/>
    <dgm:cxn modelId="{03CD19FC-B797-4D1B-8BDE-9ED148F956DF}" type="presOf" srcId="{6431CD30-6FED-493F-824A-CCAE01BC8F3A}" destId="{2EF3D4A9-C501-467D-9148-BBE06D410D26}" srcOrd="0" destOrd="0" presId="urn:microsoft.com/office/officeart/2005/8/layout/hProcess9"/>
    <dgm:cxn modelId="{EAB0B855-570F-449B-998C-60DA4FD92782}" type="presOf" srcId="{006443D6-B1DB-4A68-B476-55FB01A4DEB1}" destId="{D1A0DAFB-69D0-4B87-9D3B-1B4DAB30A3F7}" srcOrd="0" destOrd="0" presId="urn:microsoft.com/office/officeart/2005/8/layout/hProcess9"/>
    <dgm:cxn modelId="{C9832392-B519-4217-8824-70D8D8B71D56}" srcId="{E753F322-E778-4525-B885-B568AEDA871D}" destId="{C68D5323-5ABC-4621-9896-A384B809A7CD}" srcOrd="2" destOrd="0" parTransId="{780DBCEA-03CF-44AF-BAF4-4FDB38AFE16C}" sibTransId="{92E1401A-5177-4F2F-8304-CDB3310AF59A}"/>
    <dgm:cxn modelId="{0EB318A4-180E-423C-A146-1273B6B6EB8B}" type="presOf" srcId="{E753F322-E778-4525-B885-B568AEDA871D}" destId="{5A7020CA-4DF3-499B-8B85-A7596DE43DA3}" srcOrd="0" destOrd="0" presId="urn:microsoft.com/office/officeart/2005/8/layout/hProcess9"/>
    <dgm:cxn modelId="{E24217D2-F6F2-443B-8702-F4577BBD98BB}" type="presOf" srcId="{8A4A8BD0-5AC3-4490-9EDF-48F8538CB6CA}" destId="{C757C1CD-F1C1-4B7D-B1CB-52BC5E60E27F}" srcOrd="0" destOrd="0" presId="urn:microsoft.com/office/officeart/2005/8/layout/hProcess9"/>
    <dgm:cxn modelId="{54FEF86B-A18D-4CD7-B035-36037201EFAB}" srcId="{E753F322-E778-4525-B885-B568AEDA871D}" destId="{006443D6-B1DB-4A68-B476-55FB01A4DEB1}" srcOrd="3" destOrd="0" parTransId="{5D8B794E-9DA5-4C1F-B66A-4BD4EB1A7809}" sibTransId="{ACCC8BD3-DE30-4744-A18D-89D4130287FF}"/>
    <dgm:cxn modelId="{9C2836FC-22C6-411C-8897-409DAA4BAAC0}" type="presParOf" srcId="{5A7020CA-4DF3-499B-8B85-A7596DE43DA3}" destId="{656FF063-717F-4F66-B451-DB311E222320}" srcOrd="0" destOrd="0" presId="urn:microsoft.com/office/officeart/2005/8/layout/hProcess9"/>
    <dgm:cxn modelId="{D482E57D-E923-42D1-B5A4-42E9715BAB94}" type="presParOf" srcId="{5A7020CA-4DF3-499B-8B85-A7596DE43DA3}" destId="{87C3B361-88F0-481F-B0D1-3569CCC7BB87}" srcOrd="1" destOrd="0" presId="urn:microsoft.com/office/officeart/2005/8/layout/hProcess9"/>
    <dgm:cxn modelId="{260F942B-3249-442E-9096-4537482554D4}" type="presParOf" srcId="{87C3B361-88F0-481F-B0D1-3569CCC7BB87}" destId="{2EF3D4A9-C501-467D-9148-BBE06D410D26}" srcOrd="0" destOrd="0" presId="urn:microsoft.com/office/officeart/2005/8/layout/hProcess9"/>
    <dgm:cxn modelId="{E74A6234-EBFD-4940-B248-49E35102A4DA}" type="presParOf" srcId="{87C3B361-88F0-481F-B0D1-3569CCC7BB87}" destId="{5305B785-9244-44F8-866B-371F5075447F}" srcOrd="1" destOrd="0" presId="urn:microsoft.com/office/officeart/2005/8/layout/hProcess9"/>
    <dgm:cxn modelId="{DE57862D-0A11-4D08-88DC-F76162A9FFA5}" type="presParOf" srcId="{87C3B361-88F0-481F-B0D1-3569CCC7BB87}" destId="{C757C1CD-F1C1-4B7D-B1CB-52BC5E60E27F}" srcOrd="2" destOrd="0" presId="urn:microsoft.com/office/officeart/2005/8/layout/hProcess9"/>
    <dgm:cxn modelId="{215639DB-216A-4E8A-9E0F-C220F8D3596F}" type="presParOf" srcId="{87C3B361-88F0-481F-B0D1-3569CCC7BB87}" destId="{1ACF1916-38BD-4FEB-B675-63B7D8893AB8}" srcOrd="3" destOrd="0" presId="urn:microsoft.com/office/officeart/2005/8/layout/hProcess9"/>
    <dgm:cxn modelId="{14D0F343-CD23-4A80-B606-E8B38463F49C}" type="presParOf" srcId="{87C3B361-88F0-481F-B0D1-3569CCC7BB87}" destId="{02CE8F6C-9CBF-4992-9E5C-6B1A0A170C82}" srcOrd="4" destOrd="0" presId="urn:microsoft.com/office/officeart/2005/8/layout/hProcess9"/>
    <dgm:cxn modelId="{E83AB4EC-3419-47D4-9F89-E7781D482601}" type="presParOf" srcId="{87C3B361-88F0-481F-B0D1-3569CCC7BB87}" destId="{E76CFC35-0C27-4F0E-873C-5B5E8CFDBDEE}" srcOrd="5" destOrd="0" presId="urn:microsoft.com/office/officeart/2005/8/layout/hProcess9"/>
    <dgm:cxn modelId="{CB11752D-CAEF-417B-AD6A-5E268E7AE811}" type="presParOf" srcId="{87C3B361-88F0-481F-B0D1-3569CCC7BB87}" destId="{D1A0DAFB-69D0-4B87-9D3B-1B4DAB30A3F7}"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8F619A-179E-4D08-AC93-091EDEFF27B5}" type="doc">
      <dgm:prSet loTypeId="urn:microsoft.com/office/officeart/2005/8/layout/lProcess2" loCatId="relationship" qsTypeId="urn:microsoft.com/office/officeart/2005/8/quickstyle/3d1" qsCatId="3D" csTypeId="urn:microsoft.com/office/officeart/2005/8/colors/accent2_5" csCatId="accent2" phldr="1"/>
      <dgm:spPr/>
      <dgm:t>
        <a:bodyPr/>
        <a:lstStyle/>
        <a:p>
          <a:endParaRPr lang="en-US"/>
        </a:p>
      </dgm:t>
    </dgm:pt>
    <dgm:pt modelId="{331C6C58-78C3-4F83-AB84-73CDAD2782A5}">
      <dgm:prSet custT="1"/>
      <dgm:spPr/>
      <dgm:t>
        <a:bodyPr/>
        <a:lstStyle/>
        <a:p>
          <a:pPr rtl="0"/>
          <a:r>
            <a:rPr lang="en-GB" sz="2000" b="1" i="1" u="sng" dirty="0" smtClean="0">
              <a:latin typeface="+mj-lt"/>
            </a:rPr>
            <a:t>Behaviour</a:t>
          </a:r>
          <a:r>
            <a:rPr lang="en-GB" sz="2000" b="1" dirty="0" smtClean="0">
              <a:latin typeface="+mj-lt"/>
            </a:rPr>
            <a:t> </a:t>
          </a:r>
          <a:br>
            <a:rPr lang="en-GB" sz="2000" b="1" dirty="0" smtClean="0">
              <a:latin typeface="+mj-lt"/>
            </a:rPr>
          </a:br>
          <a:r>
            <a:rPr lang="en-GB" sz="2000" b="1" dirty="0" smtClean="0">
              <a:latin typeface="+mj-lt"/>
            </a:rPr>
            <a:t>9 Q </a:t>
          </a:r>
          <a:endParaRPr lang="en-US" sz="2000" b="1" dirty="0">
            <a:latin typeface="+mj-lt"/>
          </a:endParaRPr>
        </a:p>
      </dgm:t>
    </dgm:pt>
    <dgm:pt modelId="{FE48CD35-649E-4486-B77C-8275C2B57275}" type="parTrans" cxnId="{2BFFFC1F-9F18-4CC5-9974-5D4ECCD38C9F}">
      <dgm:prSet/>
      <dgm:spPr/>
      <dgm:t>
        <a:bodyPr/>
        <a:lstStyle/>
        <a:p>
          <a:endParaRPr lang="en-US"/>
        </a:p>
      </dgm:t>
    </dgm:pt>
    <dgm:pt modelId="{A3FF6CA4-AF93-4F64-89A1-A9D8474BA699}" type="sibTrans" cxnId="{2BFFFC1F-9F18-4CC5-9974-5D4ECCD38C9F}">
      <dgm:prSet/>
      <dgm:spPr/>
      <dgm:t>
        <a:bodyPr/>
        <a:lstStyle/>
        <a:p>
          <a:endParaRPr lang="en-US"/>
        </a:p>
      </dgm:t>
    </dgm:pt>
    <dgm:pt modelId="{39185484-9BF8-417D-BBB2-1200DF0C8AFA}">
      <dgm:prSet custT="1"/>
      <dgm:spPr/>
      <dgm:t>
        <a:bodyPr/>
        <a:lstStyle/>
        <a:p>
          <a:pPr rtl="0"/>
          <a:r>
            <a:rPr lang="en-GB" sz="1800" dirty="0" smtClean="0">
              <a:latin typeface="+mj-lt"/>
            </a:rPr>
            <a:t>Keeping track of money</a:t>
          </a:r>
          <a:endParaRPr lang="en-GB" sz="1800" dirty="0">
            <a:latin typeface="+mj-lt"/>
          </a:endParaRPr>
        </a:p>
      </dgm:t>
    </dgm:pt>
    <dgm:pt modelId="{276E5421-2D01-4D25-9A41-E042A37A0A1F}" type="parTrans" cxnId="{7528976A-96A3-4951-8A15-591719D7A519}">
      <dgm:prSet/>
      <dgm:spPr/>
      <dgm:t>
        <a:bodyPr/>
        <a:lstStyle/>
        <a:p>
          <a:endParaRPr lang="en-US"/>
        </a:p>
      </dgm:t>
    </dgm:pt>
    <dgm:pt modelId="{9905B12D-567C-4638-AD78-94F945A231B6}" type="sibTrans" cxnId="{7528976A-96A3-4951-8A15-591719D7A519}">
      <dgm:prSet/>
      <dgm:spPr/>
      <dgm:t>
        <a:bodyPr/>
        <a:lstStyle/>
        <a:p>
          <a:endParaRPr lang="en-US"/>
        </a:p>
      </dgm:t>
    </dgm:pt>
    <dgm:pt modelId="{5E75BD5C-D099-41DA-A117-23586ACD9E20}">
      <dgm:prSet custT="1"/>
      <dgm:spPr/>
      <dgm:t>
        <a:bodyPr/>
        <a:lstStyle/>
        <a:p>
          <a:pPr rtl="0"/>
          <a:r>
            <a:rPr lang="en-GB" sz="1800" dirty="0" smtClean="0">
              <a:latin typeface="+mj-lt"/>
            </a:rPr>
            <a:t>Making ends meet </a:t>
          </a:r>
          <a:endParaRPr lang="en-GB" sz="1800" dirty="0">
            <a:latin typeface="+mj-lt"/>
          </a:endParaRPr>
        </a:p>
      </dgm:t>
    </dgm:pt>
    <dgm:pt modelId="{0F3823E6-2FE9-42FE-B383-2D54C2E8D823}" type="parTrans" cxnId="{90D05FC8-050E-4079-9800-998DE9D441A1}">
      <dgm:prSet/>
      <dgm:spPr/>
      <dgm:t>
        <a:bodyPr/>
        <a:lstStyle/>
        <a:p>
          <a:endParaRPr lang="en-US"/>
        </a:p>
      </dgm:t>
    </dgm:pt>
    <dgm:pt modelId="{9D9FF6F9-5991-4070-87E2-F8C09FB211FE}" type="sibTrans" cxnId="{90D05FC8-050E-4079-9800-998DE9D441A1}">
      <dgm:prSet/>
      <dgm:spPr/>
      <dgm:t>
        <a:bodyPr/>
        <a:lstStyle/>
        <a:p>
          <a:endParaRPr lang="en-US"/>
        </a:p>
      </dgm:t>
    </dgm:pt>
    <dgm:pt modelId="{35638DFE-B903-4F93-B2A5-6F09F7C145A4}">
      <dgm:prSet custT="1"/>
      <dgm:spPr/>
      <dgm:t>
        <a:bodyPr/>
        <a:lstStyle/>
        <a:p>
          <a:pPr rtl="0"/>
          <a:r>
            <a:rPr lang="en-GB" sz="1800" dirty="0" smtClean="0">
              <a:latin typeface="+mj-lt"/>
            </a:rPr>
            <a:t>Choosing and using products </a:t>
          </a:r>
          <a:endParaRPr lang="en-GB" sz="1800" dirty="0">
            <a:latin typeface="+mj-lt"/>
          </a:endParaRPr>
        </a:p>
      </dgm:t>
    </dgm:pt>
    <dgm:pt modelId="{D0131FDA-DD54-4355-8E1A-6C6AC20D8849}" type="parTrans" cxnId="{15AFCB27-11AF-4324-9437-4133BB2022B7}">
      <dgm:prSet/>
      <dgm:spPr/>
      <dgm:t>
        <a:bodyPr/>
        <a:lstStyle/>
        <a:p>
          <a:endParaRPr lang="en-US"/>
        </a:p>
      </dgm:t>
    </dgm:pt>
    <dgm:pt modelId="{9994CB0A-3FB4-4F70-9088-7BC6D7E259ED}" type="sibTrans" cxnId="{15AFCB27-11AF-4324-9437-4133BB2022B7}">
      <dgm:prSet/>
      <dgm:spPr/>
      <dgm:t>
        <a:bodyPr/>
        <a:lstStyle/>
        <a:p>
          <a:endParaRPr lang="en-US"/>
        </a:p>
      </dgm:t>
    </dgm:pt>
    <dgm:pt modelId="{B3631D77-7D8B-43B1-9F83-3379C2B584D2}">
      <dgm:prSet custT="1"/>
      <dgm:spPr/>
      <dgm:t>
        <a:bodyPr/>
        <a:lstStyle/>
        <a:p>
          <a:pPr rtl="0"/>
          <a:r>
            <a:rPr lang="en-GB" sz="1800" dirty="0" smtClean="0">
              <a:latin typeface="+mj-lt"/>
            </a:rPr>
            <a:t>Short and long term planning</a:t>
          </a:r>
          <a:endParaRPr lang="en-US" sz="1800" dirty="0">
            <a:latin typeface="+mj-lt"/>
          </a:endParaRPr>
        </a:p>
      </dgm:t>
    </dgm:pt>
    <dgm:pt modelId="{D178D605-F4D6-4C01-8821-19A526435486}" type="parTrans" cxnId="{02F790D1-2D4F-4DDE-9663-C984AA37F325}">
      <dgm:prSet/>
      <dgm:spPr/>
      <dgm:t>
        <a:bodyPr/>
        <a:lstStyle/>
        <a:p>
          <a:endParaRPr lang="en-US"/>
        </a:p>
      </dgm:t>
    </dgm:pt>
    <dgm:pt modelId="{CB1EB77E-9F67-47D4-8059-FC4940A022CA}" type="sibTrans" cxnId="{02F790D1-2D4F-4DDE-9663-C984AA37F325}">
      <dgm:prSet/>
      <dgm:spPr/>
      <dgm:t>
        <a:bodyPr/>
        <a:lstStyle/>
        <a:p>
          <a:endParaRPr lang="en-US"/>
        </a:p>
      </dgm:t>
    </dgm:pt>
    <dgm:pt modelId="{6ECF4345-7069-4AAD-B9D2-C5BDDA1F7E8D}">
      <dgm:prSet custT="1"/>
      <dgm:spPr/>
      <dgm:t>
        <a:bodyPr/>
        <a:lstStyle/>
        <a:p>
          <a:pPr rtl="0"/>
          <a:r>
            <a:rPr lang="en-GB" sz="2000" b="1" i="1" u="sng" dirty="0" smtClean="0">
              <a:latin typeface="+mj-lt"/>
            </a:rPr>
            <a:t>Knowledge</a:t>
          </a:r>
          <a:br>
            <a:rPr lang="en-GB" sz="2000" b="1" i="1" u="sng" dirty="0" smtClean="0">
              <a:latin typeface="+mj-lt"/>
            </a:rPr>
          </a:br>
          <a:r>
            <a:rPr lang="en-GB" sz="2000" b="1" dirty="0" smtClean="0">
              <a:latin typeface="+mj-lt"/>
            </a:rPr>
            <a:t>8 Q</a:t>
          </a:r>
          <a:endParaRPr lang="en-US" sz="2000" b="1" dirty="0">
            <a:latin typeface="+mj-lt"/>
          </a:endParaRPr>
        </a:p>
      </dgm:t>
    </dgm:pt>
    <dgm:pt modelId="{6DE68334-7704-4581-9959-B248C7E78D84}" type="parTrans" cxnId="{B8085F2B-E830-42E4-A9C1-2D65666F9077}">
      <dgm:prSet/>
      <dgm:spPr/>
      <dgm:t>
        <a:bodyPr/>
        <a:lstStyle/>
        <a:p>
          <a:endParaRPr lang="en-US"/>
        </a:p>
      </dgm:t>
    </dgm:pt>
    <dgm:pt modelId="{8D445F9C-6F95-4195-AE4D-6325FFBC5042}" type="sibTrans" cxnId="{B8085F2B-E830-42E4-A9C1-2D65666F9077}">
      <dgm:prSet/>
      <dgm:spPr/>
      <dgm:t>
        <a:bodyPr/>
        <a:lstStyle/>
        <a:p>
          <a:endParaRPr lang="en-US"/>
        </a:p>
      </dgm:t>
    </dgm:pt>
    <dgm:pt modelId="{1753307F-6F20-40F5-A7B8-65AC978B6294}">
      <dgm:prSet custT="1"/>
      <dgm:spPr/>
      <dgm:t>
        <a:bodyPr/>
        <a:lstStyle/>
        <a:p>
          <a:pPr rtl="0"/>
          <a:r>
            <a:rPr lang="en-GB" sz="1800" dirty="0" smtClean="0">
              <a:latin typeface="+mj-lt"/>
            </a:rPr>
            <a:t>Simple and compound interest</a:t>
          </a:r>
          <a:endParaRPr lang="en-GB" sz="1800" dirty="0">
            <a:latin typeface="+mj-lt"/>
          </a:endParaRPr>
        </a:p>
      </dgm:t>
    </dgm:pt>
    <dgm:pt modelId="{25C2D5D2-1BC8-40F6-8E56-40673E8BFA07}" type="parTrans" cxnId="{978B8344-2877-44BA-A7D3-1475F598590D}">
      <dgm:prSet/>
      <dgm:spPr/>
      <dgm:t>
        <a:bodyPr/>
        <a:lstStyle/>
        <a:p>
          <a:endParaRPr lang="en-US"/>
        </a:p>
      </dgm:t>
    </dgm:pt>
    <dgm:pt modelId="{2EFCBF05-BE23-498C-ACBE-FE63AB047745}" type="sibTrans" cxnId="{978B8344-2877-44BA-A7D3-1475F598590D}">
      <dgm:prSet/>
      <dgm:spPr/>
      <dgm:t>
        <a:bodyPr/>
        <a:lstStyle/>
        <a:p>
          <a:endParaRPr lang="en-US"/>
        </a:p>
      </dgm:t>
    </dgm:pt>
    <dgm:pt modelId="{F9CCC8B2-072C-4EC2-8A10-EC81140AD408}">
      <dgm:prSet custT="1"/>
      <dgm:spPr/>
      <dgm:t>
        <a:bodyPr/>
        <a:lstStyle/>
        <a:p>
          <a:pPr rtl="0"/>
          <a:r>
            <a:rPr lang="en-GB" sz="1800" dirty="0" smtClean="0">
              <a:latin typeface="+mj-lt"/>
            </a:rPr>
            <a:t>Inflation- time value of money</a:t>
          </a:r>
          <a:endParaRPr lang="en-US" sz="1800" dirty="0">
            <a:latin typeface="+mj-lt"/>
          </a:endParaRPr>
        </a:p>
      </dgm:t>
    </dgm:pt>
    <dgm:pt modelId="{ECC22BB7-FA24-4957-9485-DF02AC57D2B4}" type="parTrans" cxnId="{BED65C45-F377-4943-8F75-3676DBA4D9F3}">
      <dgm:prSet/>
      <dgm:spPr/>
      <dgm:t>
        <a:bodyPr/>
        <a:lstStyle/>
        <a:p>
          <a:endParaRPr lang="en-US"/>
        </a:p>
      </dgm:t>
    </dgm:pt>
    <dgm:pt modelId="{DC293E50-06D5-4781-B7B2-050E84F2C0F8}" type="sibTrans" cxnId="{BED65C45-F377-4943-8F75-3676DBA4D9F3}">
      <dgm:prSet/>
      <dgm:spPr/>
      <dgm:t>
        <a:bodyPr/>
        <a:lstStyle/>
        <a:p>
          <a:endParaRPr lang="en-US"/>
        </a:p>
      </dgm:t>
    </dgm:pt>
    <dgm:pt modelId="{C1BFA964-9198-42D6-983C-DA4705B7E3EA}">
      <dgm:prSet custT="1"/>
      <dgm:spPr/>
      <dgm:t>
        <a:bodyPr/>
        <a:lstStyle/>
        <a:p>
          <a:pPr rtl="0"/>
          <a:r>
            <a:rPr lang="en-GB" sz="1800" dirty="0" smtClean="0">
              <a:latin typeface="+mj-lt"/>
            </a:rPr>
            <a:t>Risk and return</a:t>
          </a:r>
          <a:endParaRPr lang="en-US" sz="1800" dirty="0">
            <a:latin typeface="+mj-lt"/>
          </a:endParaRPr>
        </a:p>
      </dgm:t>
    </dgm:pt>
    <dgm:pt modelId="{0EC5FF1C-0DDE-4BA2-A33A-CC51FF476E8D}" type="parTrans" cxnId="{38511F50-7C4F-4575-9EEA-0F2E20EE612A}">
      <dgm:prSet/>
      <dgm:spPr/>
      <dgm:t>
        <a:bodyPr/>
        <a:lstStyle/>
        <a:p>
          <a:endParaRPr lang="en-US"/>
        </a:p>
      </dgm:t>
    </dgm:pt>
    <dgm:pt modelId="{C2C64438-3765-4190-90E3-A1BF5D206143}" type="sibTrans" cxnId="{38511F50-7C4F-4575-9EEA-0F2E20EE612A}">
      <dgm:prSet/>
      <dgm:spPr/>
      <dgm:t>
        <a:bodyPr/>
        <a:lstStyle/>
        <a:p>
          <a:endParaRPr lang="en-US"/>
        </a:p>
      </dgm:t>
    </dgm:pt>
    <dgm:pt modelId="{73E6F58F-B616-45BE-A40A-B7A4ADEEFE1A}">
      <dgm:prSet custT="1"/>
      <dgm:spPr/>
      <dgm:t>
        <a:bodyPr/>
        <a:lstStyle/>
        <a:p>
          <a:pPr rtl="0"/>
          <a:r>
            <a:rPr lang="en-GB" sz="1800" dirty="0" smtClean="0">
              <a:latin typeface="+mj-lt"/>
            </a:rPr>
            <a:t>Risk diversification</a:t>
          </a:r>
          <a:endParaRPr lang="en-GB" sz="1800" i="1" dirty="0">
            <a:latin typeface="+mj-lt"/>
          </a:endParaRPr>
        </a:p>
      </dgm:t>
    </dgm:pt>
    <dgm:pt modelId="{381D232B-6241-4CEB-9B64-60C7FE01C454}" type="parTrans" cxnId="{326560AB-B334-4F72-8C33-95DEE37688DD}">
      <dgm:prSet/>
      <dgm:spPr/>
      <dgm:t>
        <a:bodyPr/>
        <a:lstStyle/>
        <a:p>
          <a:endParaRPr lang="en-US"/>
        </a:p>
      </dgm:t>
    </dgm:pt>
    <dgm:pt modelId="{8BB633A2-3237-497B-8476-56344A93451D}" type="sibTrans" cxnId="{326560AB-B334-4F72-8C33-95DEE37688DD}">
      <dgm:prSet/>
      <dgm:spPr/>
      <dgm:t>
        <a:bodyPr/>
        <a:lstStyle/>
        <a:p>
          <a:endParaRPr lang="en-US"/>
        </a:p>
      </dgm:t>
    </dgm:pt>
    <dgm:pt modelId="{6B973421-1585-4268-9157-C77D0F66738E}">
      <dgm:prSet custT="1"/>
      <dgm:spPr>
        <a:solidFill>
          <a:schemeClr val="accent1"/>
        </a:solidFill>
      </dgm:spPr>
      <dgm:t>
        <a:bodyPr/>
        <a:lstStyle/>
        <a:p>
          <a:pPr rtl="0"/>
          <a:r>
            <a:rPr lang="en-GB" sz="1800" b="1" dirty="0" smtClean="0">
              <a:latin typeface="+mj-lt"/>
            </a:rPr>
            <a:t>Financial inclusion </a:t>
          </a:r>
          <a:endParaRPr lang="en-US" sz="1800" b="1" dirty="0">
            <a:latin typeface="+mj-lt"/>
          </a:endParaRPr>
        </a:p>
      </dgm:t>
    </dgm:pt>
    <dgm:pt modelId="{CF592699-AB89-4C3B-A809-1ECDD791FCD4}" type="parTrans" cxnId="{AB022E7C-F432-442E-B262-91A560FE33B4}">
      <dgm:prSet/>
      <dgm:spPr/>
      <dgm:t>
        <a:bodyPr/>
        <a:lstStyle/>
        <a:p>
          <a:endParaRPr lang="en-US"/>
        </a:p>
      </dgm:t>
    </dgm:pt>
    <dgm:pt modelId="{882DC6A8-F820-4B3A-A4B0-C12842132806}" type="sibTrans" cxnId="{AB022E7C-F432-442E-B262-91A560FE33B4}">
      <dgm:prSet/>
      <dgm:spPr/>
      <dgm:t>
        <a:bodyPr/>
        <a:lstStyle/>
        <a:p>
          <a:endParaRPr lang="en-US"/>
        </a:p>
      </dgm:t>
    </dgm:pt>
    <dgm:pt modelId="{3D050AEB-365F-4DC6-9749-48472FF952A7}">
      <dgm:prSet custT="1"/>
      <dgm:spPr/>
      <dgm:t>
        <a:bodyPr/>
        <a:lstStyle/>
        <a:p>
          <a:pPr rtl="0"/>
          <a:r>
            <a:rPr lang="en-GB" sz="1800" dirty="0" smtClean="0">
              <a:latin typeface="+mj-lt"/>
            </a:rPr>
            <a:t>Awareness of products</a:t>
          </a:r>
          <a:endParaRPr lang="en-US" sz="1800" dirty="0">
            <a:latin typeface="+mj-lt"/>
          </a:endParaRPr>
        </a:p>
      </dgm:t>
    </dgm:pt>
    <dgm:pt modelId="{23559415-5407-4233-B58F-D41042093AEC}" type="parTrans" cxnId="{F8532DF6-D692-42C7-B0A4-0A6E6A01D147}">
      <dgm:prSet/>
      <dgm:spPr/>
      <dgm:t>
        <a:bodyPr/>
        <a:lstStyle/>
        <a:p>
          <a:endParaRPr lang="en-US"/>
        </a:p>
      </dgm:t>
    </dgm:pt>
    <dgm:pt modelId="{357DB187-128F-462D-BC7D-43DBD6DC4396}" type="sibTrans" cxnId="{F8532DF6-D692-42C7-B0A4-0A6E6A01D147}">
      <dgm:prSet/>
      <dgm:spPr/>
      <dgm:t>
        <a:bodyPr/>
        <a:lstStyle/>
        <a:p>
          <a:endParaRPr lang="en-US"/>
        </a:p>
      </dgm:t>
    </dgm:pt>
    <dgm:pt modelId="{A28BC5CD-7D24-4724-B8DF-0979D5ACF3A0}">
      <dgm:prSet custT="1"/>
      <dgm:spPr/>
      <dgm:t>
        <a:bodyPr/>
        <a:lstStyle/>
        <a:p>
          <a:pPr rtl="0"/>
          <a:r>
            <a:rPr lang="en-GB" sz="1800" dirty="0" smtClean="0">
              <a:latin typeface="+mj-lt"/>
            </a:rPr>
            <a:t>Holding and using products</a:t>
          </a:r>
          <a:endParaRPr lang="en-US" sz="1800" dirty="0">
            <a:latin typeface="+mj-lt"/>
          </a:endParaRPr>
        </a:p>
      </dgm:t>
    </dgm:pt>
    <dgm:pt modelId="{8CE82DB4-C1A3-4F54-8317-B0856C99A763}" type="parTrans" cxnId="{5CCE27BA-51C4-408E-99C4-FE82ED4F4282}">
      <dgm:prSet/>
      <dgm:spPr/>
      <dgm:t>
        <a:bodyPr/>
        <a:lstStyle/>
        <a:p>
          <a:endParaRPr lang="en-US"/>
        </a:p>
      </dgm:t>
    </dgm:pt>
    <dgm:pt modelId="{CC408048-EBC5-4658-992B-4AFBE349A816}" type="sibTrans" cxnId="{5CCE27BA-51C4-408E-99C4-FE82ED4F4282}">
      <dgm:prSet/>
      <dgm:spPr/>
      <dgm:t>
        <a:bodyPr/>
        <a:lstStyle/>
        <a:p>
          <a:endParaRPr lang="en-US"/>
        </a:p>
      </dgm:t>
    </dgm:pt>
    <dgm:pt modelId="{BC749A40-A7E7-4CD5-9E51-B71B26299080}">
      <dgm:prSet custT="1"/>
      <dgm:spPr/>
      <dgm:t>
        <a:bodyPr/>
        <a:lstStyle/>
        <a:p>
          <a:pPr rtl="0"/>
          <a:r>
            <a:rPr lang="en-GB" sz="1800" dirty="0" smtClean="0">
              <a:latin typeface="+mj-lt"/>
            </a:rPr>
            <a:t>Savings habits</a:t>
          </a:r>
          <a:endParaRPr lang="en-US" sz="1800" dirty="0">
            <a:latin typeface="+mj-lt"/>
          </a:endParaRPr>
        </a:p>
      </dgm:t>
    </dgm:pt>
    <dgm:pt modelId="{629C37A8-A022-4CAC-9DD0-CB47242A4D12}" type="parTrans" cxnId="{E9BAE830-A1FC-493B-AEB5-C0E764102D92}">
      <dgm:prSet/>
      <dgm:spPr/>
      <dgm:t>
        <a:bodyPr/>
        <a:lstStyle/>
        <a:p>
          <a:endParaRPr lang="en-US"/>
        </a:p>
      </dgm:t>
    </dgm:pt>
    <dgm:pt modelId="{C1ED3E99-30E7-42EB-8F16-3DA1C1F5A349}" type="sibTrans" cxnId="{E9BAE830-A1FC-493B-AEB5-C0E764102D92}">
      <dgm:prSet/>
      <dgm:spPr/>
      <dgm:t>
        <a:bodyPr/>
        <a:lstStyle/>
        <a:p>
          <a:endParaRPr lang="en-US"/>
        </a:p>
      </dgm:t>
    </dgm:pt>
    <dgm:pt modelId="{8692EF84-5383-4815-93DF-845854F82FEF}">
      <dgm:prSet custT="1"/>
      <dgm:spPr>
        <a:solidFill>
          <a:schemeClr val="accent1"/>
        </a:solidFill>
      </dgm:spPr>
      <dgm:t>
        <a:bodyPr/>
        <a:lstStyle/>
        <a:p>
          <a:pPr rtl="0"/>
          <a:r>
            <a:rPr lang="en-GB" sz="1800" b="1" u="none" dirty="0" smtClean="0">
              <a:latin typeface="+mj-lt"/>
            </a:rPr>
            <a:t>Socio-demographic information </a:t>
          </a:r>
          <a:r>
            <a:rPr lang="en-GB" sz="1800" u="none" dirty="0" smtClean="0">
              <a:latin typeface="+mj-lt"/>
            </a:rPr>
            <a:t/>
          </a:r>
          <a:br>
            <a:rPr lang="en-GB" sz="1800" u="none" dirty="0" smtClean="0">
              <a:latin typeface="+mj-lt"/>
            </a:rPr>
          </a:br>
          <a:endParaRPr lang="en-US" sz="1800" u="none" dirty="0">
            <a:latin typeface="+mj-lt"/>
          </a:endParaRPr>
        </a:p>
      </dgm:t>
    </dgm:pt>
    <dgm:pt modelId="{49DDE9B2-1CED-42E0-8098-5F1043B1BA1A}" type="parTrans" cxnId="{823C4AE6-44A1-4B63-AD68-3257F165899A}">
      <dgm:prSet/>
      <dgm:spPr/>
      <dgm:t>
        <a:bodyPr/>
        <a:lstStyle/>
        <a:p>
          <a:endParaRPr lang="en-US"/>
        </a:p>
      </dgm:t>
    </dgm:pt>
    <dgm:pt modelId="{7903C29D-2F04-4E74-A0C5-A92508089236}" type="sibTrans" cxnId="{823C4AE6-44A1-4B63-AD68-3257F165899A}">
      <dgm:prSet/>
      <dgm:spPr/>
      <dgm:t>
        <a:bodyPr/>
        <a:lstStyle/>
        <a:p>
          <a:endParaRPr lang="en-US"/>
        </a:p>
      </dgm:t>
    </dgm:pt>
    <dgm:pt modelId="{158C0C77-2E67-4531-AF78-1CB3264A8D2A}">
      <dgm:prSet custT="1"/>
      <dgm:spPr/>
      <dgm:t>
        <a:bodyPr/>
        <a:lstStyle/>
        <a:p>
          <a:pPr rtl="0"/>
          <a:r>
            <a:rPr lang="en-GB" sz="2000" b="1" u="sng" dirty="0" smtClean="0">
              <a:latin typeface="+mj-lt"/>
            </a:rPr>
            <a:t>Attitudes</a:t>
          </a:r>
          <a:r>
            <a:rPr lang="en-GB" sz="2000" b="1" dirty="0" smtClean="0">
              <a:latin typeface="+mj-lt"/>
            </a:rPr>
            <a:t>  </a:t>
          </a:r>
          <a:br>
            <a:rPr lang="en-GB" sz="2000" b="1" dirty="0" smtClean="0">
              <a:latin typeface="+mj-lt"/>
            </a:rPr>
          </a:br>
          <a:r>
            <a:rPr lang="en-GB" sz="2000" b="1" dirty="0" smtClean="0">
              <a:latin typeface="+mj-lt"/>
            </a:rPr>
            <a:t>4 Q</a:t>
          </a:r>
          <a:endParaRPr lang="en-GB" sz="2000" b="1" i="1" dirty="0">
            <a:latin typeface="+mj-lt"/>
          </a:endParaRPr>
        </a:p>
      </dgm:t>
    </dgm:pt>
    <dgm:pt modelId="{FAA9B95E-50B6-4210-AFFE-F154A62F7288}" type="parTrans" cxnId="{496D0CF3-9FC8-4046-843D-1B1DEC608802}">
      <dgm:prSet/>
      <dgm:spPr/>
      <dgm:t>
        <a:bodyPr/>
        <a:lstStyle/>
        <a:p>
          <a:endParaRPr lang="en-US"/>
        </a:p>
      </dgm:t>
    </dgm:pt>
    <dgm:pt modelId="{1E1586E6-5AC9-4903-A32A-F7FCA9005974}" type="sibTrans" cxnId="{496D0CF3-9FC8-4046-843D-1B1DEC608802}">
      <dgm:prSet/>
      <dgm:spPr/>
      <dgm:t>
        <a:bodyPr/>
        <a:lstStyle/>
        <a:p>
          <a:endParaRPr lang="en-US"/>
        </a:p>
      </dgm:t>
    </dgm:pt>
    <dgm:pt modelId="{25E61D58-5B77-43B6-AF31-25E82C5E838C}">
      <dgm:prSet/>
      <dgm:spPr/>
      <dgm:t>
        <a:bodyPr/>
        <a:lstStyle/>
        <a:p>
          <a:pPr rtl="0"/>
          <a:r>
            <a:rPr lang="en-GB" dirty="0" smtClean="0">
              <a:latin typeface="+mj-lt"/>
            </a:rPr>
            <a:t>Propensity to save </a:t>
          </a:r>
          <a:r>
            <a:rPr lang="en-GB" dirty="0" err="1" smtClean="0">
              <a:latin typeface="+mj-lt"/>
            </a:rPr>
            <a:t>vs</a:t>
          </a:r>
          <a:r>
            <a:rPr lang="en-GB" dirty="0" smtClean="0">
              <a:latin typeface="+mj-lt"/>
            </a:rPr>
            <a:t> spend</a:t>
          </a:r>
          <a:endParaRPr lang="en-US" dirty="0">
            <a:latin typeface="+mj-lt"/>
          </a:endParaRPr>
        </a:p>
      </dgm:t>
    </dgm:pt>
    <dgm:pt modelId="{4BCDD255-E6D0-43D3-915C-069321C89E4D}" type="parTrans" cxnId="{10D9A31B-F884-4806-A47F-FBBB6A481E03}">
      <dgm:prSet/>
      <dgm:spPr/>
      <dgm:t>
        <a:bodyPr/>
        <a:lstStyle/>
        <a:p>
          <a:endParaRPr lang="en-US"/>
        </a:p>
      </dgm:t>
    </dgm:pt>
    <dgm:pt modelId="{7251D0FA-4268-4F2C-A769-CFDA98A1C059}" type="sibTrans" cxnId="{10D9A31B-F884-4806-A47F-FBBB6A481E03}">
      <dgm:prSet/>
      <dgm:spPr/>
      <dgm:t>
        <a:bodyPr/>
        <a:lstStyle/>
        <a:p>
          <a:endParaRPr lang="en-US"/>
        </a:p>
      </dgm:t>
    </dgm:pt>
    <dgm:pt modelId="{BD4A2D3E-C589-4751-8355-0110F3E3B650}">
      <dgm:prSet/>
      <dgm:spPr/>
      <dgm:t>
        <a:bodyPr/>
        <a:lstStyle/>
        <a:p>
          <a:pPr rtl="0"/>
          <a:r>
            <a:rPr lang="en-GB" dirty="0" smtClean="0">
              <a:latin typeface="+mj-lt"/>
            </a:rPr>
            <a:t>Time preference </a:t>
          </a:r>
          <a:br>
            <a:rPr lang="en-GB" dirty="0" smtClean="0">
              <a:latin typeface="+mj-lt"/>
            </a:rPr>
          </a:br>
          <a:r>
            <a:rPr lang="en-GB" dirty="0" smtClean="0">
              <a:latin typeface="+mj-lt"/>
            </a:rPr>
            <a:t>(present </a:t>
          </a:r>
          <a:r>
            <a:rPr lang="en-GB" dirty="0" err="1" smtClean="0">
              <a:latin typeface="+mj-lt"/>
            </a:rPr>
            <a:t>vs</a:t>
          </a:r>
          <a:r>
            <a:rPr lang="en-GB" dirty="0" smtClean="0">
              <a:latin typeface="+mj-lt"/>
            </a:rPr>
            <a:t> future) </a:t>
          </a:r>
          <a:endParaRPr lang="en-US" dirty="0">
            <a:latin typeface="+mj-lt"/>
          </a:endParaRPr>
        </a:p>
      </dgm:t>
    </dgm:pt>
    <dgm:pt modelId="{51779D42-58B4-4390-848F-4CCA611D5D50}" type="parTrans" cxnId="{4655DCB2-F701-4D87-A874-10AE3A1F2ED2}">
      <dgm:prSet/>
      <dgm:spPr/>
      <dgm:t>
        <a:bodyPr/>
        <a:lstStyle/>
        <a:p>
          <a:endParaRPr lang="en-US"/>
        </a:p>
      </dgm:t>
    </dgm:pt>
    <dgm:pt modelId="{264BEA55-E769-432A-AC06-D34061926D18}" type="sibTrans" cxnId="{4655DCB2-F701-4D87-A874-10AE3A1F2ED2}">
      <dgm:prSet/>
      <dgm:spPr/>
      <dgm:t>
        <a:bodyPr/>
        <a:lstStyle/>
        <a:p>
          <a:endParaRPr lang="en-US"/>
        </a:p>
      </dgm:t>
    </dgm:pt>
    <dgm:pt modelId="{8C4CFE52-175F-4219-9A05-C81F1CD55787}">
      <dgm:prSet/>
      <dgm:spPr/>
      <dgm:t>
        <a:bodyPr/>
        <a:lstStyle/>
        <a:p>
          <a:pPr rtl="0"/>
          <a:r>
            <a:rPr lang="en-GB" dirty="0" smtClean="0">
              <a:latin typeface="+mj-lt"/>
            </a:rPr>
            <a:t>Risk preference (explanatory variable)</a:t>
          </a:r>
          <a:endParaRPr lang="en-GB" dirty="0">
            <a:latin typeface="+mj-lt"/>
          </a:endParaRPr>
        </a:p>
      </dgm:t>
    </dgm:pt>
    <dgm:pt modelId="{EFA50087-524B-4A9D-ABC8-6BAAEDE049CE}" type="parTrans" cxnId="{19A84776-7EB9-400F-966C-4082289E3227}">
      <dgm:prSet/>
      <dgm:spPr/>
      <dgm:t>
        <a:bodyPr/>
        <a:lstStyle/>
        <a:p>
          <a:endParaRPr lang="en-US"/>
        </a:p>
      </dgm:t>
    </dgm:pt>
    <dgm:pt modelId="{B4FDF05B-DC19-4053-B9CD-E2D1911A743B}" type="sibTrans" cxnId="{19A84776-7EB9-400F-966C-4082289E3227}">
      <dgm:prSet/>
      <dgm:spPr/>
      <dgm:t>
        <a:bodyPr/>
        <a:lstStyle/>
        <a:p>
          <a:endParaRPr lang="en-US"/>
        </a:p>
      </dgm:t>
    </dgm:pt>
    <dgm:pt modelId="{DF842B54-19D7-46E7-AF70-A1941B883363}">
      <dgm:prSet custT="1"/>
      <dgm:spPr/>
      <dgm:t>
        <a:bodyPr/>
        <a:lstStyle/>
        <a:p>
          <a:pPr rtl="0"/>
          <a:r>
            <a:rPr lang="en-GB" sz="1800" dirty="0" smtClean="0">
              <a:latin typeface="+mj-lt"/>
            </a:rPr>
            <a:t>Age</a:t>
          </a:r>
          <a:endParaRPr lang="en-US" sz="1800" dirty="0">
            <a:latin typeface="+mj-lt"/>
          </a:endParaRPr>
        </a:p>
      </dgm:t>
    </dgm:pt>
    <dgm:pt modelId="{1DC50735-0E93-4961-AA86-7C28C8D6628E}" type="parTrans" cxnId="{6779C29B-343C-4FF8-B222-37133BD970A5}">
      <dgm:prSet/>
      <dgm:spPr/>
      <dgm:t>
        <a:bodyPr/>
        <a:lstStyle/>
        <a:p>
          <a:endParaRPr lang="en-US"/>
        </a:p>
      </dgm:t>
    </dgm:pt>
    <dgm:pt modelId="{68976AAB-77CA-4981-9617-43AA8CAB5140}" type="sibTrans" cxnId="{6779C29B-343C-4FF8-B222-37133BD970A5}">
      <dgm:prSet/>
      <dgm:spPr/>
      <dgm:t>
        <a:bodyPr/>
        <a:lstStyle/>
        <a:p>
          <a:endParaRPr lang="en-US"/>
        </a:p>
      </dgm:t>
    </dgm:pt>
    <dgm:pt modelId="{9AB4023B-F4DB-4334-82B0-27280FFC60EA}">
      <dgm:prSet custT="1"/>
      <dgm:spPr/>
      <dgm:t>
        <a:bodyPr/>
        <a:lstStyle/>
        <a:p>
          <a:pPr rtl="0"/>
          <a:r>
            <a:rPr lang="en-GB" sz="1800" dirty="0" smtClean="0">
              <a:latin typeface="+mj-lt"/>
            </a:rPr>
            <a:t>Gender</a:t>
          </a:r>
          <a:endParaRPr lang="en-US" sz="1800" dirty="0">
            <a:latin typeface="+mj-lt"/>
          </a:endParaRPr>
        </a:p>
      </dgm:t>
    </dgm:pt>
    <dgm:pt modelId="{D1CB1712-D6EF-48A4-B08C-C2222E3F4FFF}" type="parTrans" cxnId="{0699F28E-B147-4407-B053-36163B5F8F01}">
      <dgm:prSet/>
      <dgm:spPr/>
      <dgm:t>
        <a:bodyPr/>
        <a:lstStyle/>
        <a:p>
          <a:endParaRPr lang="en-US"/>
        </a:p>
      </dgm:t>
    </dgm:pt>
    <dgm:pt modelId="{33753A17-3ECF-49CE-BC82-902817281E34}" type="sibTrans" cxnId="{0699F28E-B147-4407-B053-36163B5F8F01}">
      <dgm:prSet/>
      <dgm:spPr/>
      <dgm:t>
        <a:bodyPr/>
        <a:lstStyle/>
        <a:p>
          <a:endParaRPr lang="en-US"/>
        </a:p>
      </dgm:t>
    </dgm:pt>
    <dgm:pt modelId="{5476744A-D573-4AB5-9632-6F3584AA92E3}">
      <dgm:prSet custT="1"/>
      <dgm:spPr/>
      <dgm:t>
        <a:bodyPr/>
        <a:lstStyle/>
        <a:p>
          <a:pPr rtl="0"/>
          <a:r>
            <a:rPr lang="en-GB" sz="1800" dirty="0" smtClean="0">
              <a:latin typeface="+mj-lt"/>
            </a:rPr>
            <a:t>Education</a:t>
          </a:r>
          <a:endParaRPr lang="en-US" sz="1800" dirty="0">
            <a:latin typeface="+mj-lt"/>
          </a:endParaRPr>
        </a:p>
      </dgm:t>
    </dgm:pt>
    <dgm:pt modelId="{24CC86C1-BC31-45E1-9C88-EEBCFEE5026E}" type="parTrans" cxnId="{5D14DAE5-54E9-4BEB-9CF0-2F57A3A0F7EF}">
      <dgm:prSet/>
      <dgm:spPr/>
      <dgm:t>
        <a:bodyPr/>
        <a:lstStyle/>
        <a:p>
          <a:endParaRPr lang="en-US"/>
        </a:p>
      </dgm:t>
    </dgm:pt>
    <dgm:pt modelId="{FEA1B12B-EBBA-4267-8950-49C79D8095BB}" type="sibTrans" cxnId="{5D14DAE5-54E9-4BEB-9CF0-2F57A3A0F7EF}">
      <dgm:prSet/>
      <dgm:spPr/>
      <dgm:t>
        <a:bodyPr/>
        <a:lstStyle/>
        <a:p>
          <a:endParaRPr lang="en-US"/>
        </a:p>
      </dgm:t>
    </dgm:pt>
    <dgm:pt modelId="{43EB21D6-9B1F-4EF1-9499-0D13E41FB203}">
      <dgm:prSet custT="1"/>
      <dgm:spPr/>
      <dgm:t>
        <a:bodyPr/>
        <a:lstStyle/>
        <a:p>
          <a:pPr rtl="0"/>
          <a:r>
            <a:rPr lang="en-GB" sz="1800" dirty="0" smtClean="0">
              <a:latin typeface="+mj-lt"/>
            </a:rPr>
            <a:t>Work</a:t>
          </a:r>
          <a:endParaRPr lang="en-US" sz="1800" dirty="0">
            <a:latin typeface="+mj-lt"/>
          </a:endParaRPr>
        </a:p>
      </dgm:t>
    </dgm:pt>
    <dgm:pt modelId="{E3CCAFDB-E7B0-4FC9-9E12-1D1FCC28CF43}" type="parTrans" cxnId="{2EB8C03E-5399-4134-9428-737F38D61331}">
      <dgm:prSet/>
      <dgm:spPr/>
      <dgm:t>
        <a:bodyPr/>
        <a:lstStyle/>
        <a:p>
          <a:endParaRPr lang="en-US"/>
        </a:p>
      </dgm:t>
    </dgm:pt>
    <dgm:pt modelId="{47E1AF20-408F-4FB3-8ADB-99AB361E1201}" type="sibTrans" cxnId="{2EB8C03E-5399-4134-9428-737F38D61331}">
      <dgm:prSet/>
      <dgm:spPr/>
      <dgm:t>
        <a:bodyPr/>
        <a:lstStyle/>
        <a:p>
          <a:endParaRPr lang="en-US"/>
        </a:p>
      </dgm:t>
    </dgm:pt>
    <dgm:pt modelId="{A08EA8AC-EA63-4444-8350-2B52E50C6E35}">
      <dgm:prSet custT="1"/>
      <dgm:spPr/>
      <dgm:t>
        <a:bodyPr/>
        <a:lstStyle/>
        <a:p>
          <a:pPr rtl="0"/>
          <a:r>
            <a:rPr lang="en-GB" sz="1800" dirty="0" smtClean="0">
              <a:latin typeface="+mj-lt"/>
            </a:rPr>
            <a:t>Income</a:t>
          </a:r>
          <a:endParaRPr lang="en-US" sz="1800" dirty="0">
            <a:latin typeface="+mj-lt"/>
          </a:endParaRPr>
        </a:p>
      </dgm:t>
    </dgm:pt>
    <dgm:pt modelId="{EC6079CB-2A2C-4A82-ACA4-F3DD61F39F7B}" type="parTrans" cxnId="{39DA6886-04CA-41B1-90E8-4727161B7ED5}">
      <dgm:prSet/>
      <dgm:spPr/>
      <dgm:t>
        <a:bodyPr/>
        <a:lstStyle/>
        <a:p>
          <a:endParaRPr lang="en-US"/>
        </a:p>
      </dgm:t>
    </dgm:pt>
    <dgm:pt modelId="{CB91815F-661A-4943-AF08-D5D38C448D1D}" type="sibTrans" cxnId="{39DA6886-04CA-41B1-90E8-4727161B7ED5}">
      <dgm:prSet/>
      <dgm:spPr/>
      <dgm:t>
        <a:bodyPr/>
        <a:lstStyle/>
        <a:p>
          <a:endParaRPr lang="en-US"/>
        </a:p>
      </dgm:t>
    </dgm:pt>
    <dgm:pt modelId="{8FABB972-CE37-46E4-A49F-59E4AAE9C6D9}" type="pres">
      <dgm:prSet presAssocID="{EA8F619A-179E-4D08-AC93-091EDEFF27B5}" presName="theList" presStyleCnt="0">
        <dgm:presLayoutVars>
          <dgm:dir/>
          <dgm:animLvl val="lvl"/>
          <dgm:resizeHandles val="exact"/>
        </dgm:presLayoutVars>
      </dgm:prSet>
      <dgm:spPr/>
      <dgm:t>
        <a:bodyPr/>
        <a:lstStyle/>
        <a:p>
          <a:endParaRPr lang="en-US"/>
        </a:p>
      </dgm:t>
    </dgm:pt>
    <dgm:pt modelId="{B4015789-4DED-4E56-8AF7-8AD4AA7ACB93}" type="pres">
      <dgm:prSet presAssocID="{331C6C58-78C3-4F83-AB84-73CDAD2782A5}" presName="compNode" presStyleCnt="0"/>
      <dgm:spPr/>
    </dgm:pt>
    <dgm:pt modelId="{2AC2ACCA-F6FA-4D61-850A-34CBF024C5AF}" type="pres">
      <dgm:prSet presAssocID="{331C6C58-78C3-4F83-AB84-73CDAD2782A5}" presName="aNode" presStyleLbl="bgShp" presStyleIdx="0" presStyleCnt="5"/>
      <dgm:spPr/>
      <dgm:t>
        <a:bodyPr/>
        <a:lstStyle/>
        <a:p>
          <a:endParaRPr lang="en-US"/>
        </a:p>
      </dgm:t>
    </dgm:pt>
    <dgm:pt modelId="{7D044060-E8F7-461A-9EF5-E2A539404368}" type="pres">
      <dgm:prSet presAssocID="{331C6C58-78C3-4F83-AB84-73CDAD2782A5}" presName="textNode" presStyleLbl="bgShp" presStyleIdx="0" presStyleCnt="5"/>
      <dgm:spPr/>
      <dgm:t>
        <a:bodyPr/>
        <a:lstStyle/>
        <a:p>
          <a:endParaRPr lang="en-US"/>
        </a:p>
      </dgm:t>
    </dgm:pt>
    <dgm:pt modelId="{003D8ABA-F9D7-4946-B791-CB8DA66C000B}" type="pres">
      <dgm:prSet presAssocID="{331C6C58-78C3-4F83-AB84-73CDAD2782A5}" presName="compChildNode" presStyleCnt="0"/>
      <dgm:spPr/>
    </dgm:pt>
    <dgm:pt modelId="{03EFA982-9813-4D66-AFFF-D03B5EA746DE}" type="pres">
      <dgm:prSet presAssocID="{331C6C58-78C3-4F83-AB84-73CDAD2782A5}" presName="theInnerList" presStyleCnt="0"/>
      <dgm:spPr/>
    </dgm:pt>
    <dgm:pt modelId="{0F945A13-994E-4E5D-B1D1-FF69E3DD3973}" type="pres">
      <dgm:prSet presAssocID="{39185484-9BF8-417D-BBB2-1200DF0C8AFA}" presName="childNode" presStyleLbl="node1" presStyleIdx="0" presStyleCnt="19">
        <dgm:presLayoutVars>
          <dgm:bulletEnabled val="1"/>
        </dgm:presLayoutVars>
      </dgm:prSet>
      <dgm:spPr/>
      <dgm:t>
        <a:bodyPr/>
        <a:lstStyle/>
        <a:p>
          <a:endParaRPr lang="en-US"/>
        </a:p>
      </dgm:t>
    </dgm:pt>
    <dgm:pt modelId="{95AC00B2-E493-42C2-AE05-FE8190B2467A}" type="pres">
      <dgm:prSet presAssocID="{39185484-9BF8-417D-BBB2-1200DF0C8AFA}" presName="aSpace2" presStyleCnt="0"/>
      <dgm:spPr/>
    </dgm:pt>
    <dgm:pt modelId="{B7235F41-6877-4EE5-9D90-E02AF59AA009}" type="pres">
      <dgm:prSet presAssocID="{5E75BD5C-D099-41DA-A117-23586ACD9E20}" presName="childNode" presStyleLbl="node1" presStyleIdx="1" presStyleCnt="19">
        <dgm:presLayoutVars>
          <dgm:bulletEnabled val="1"/>
        </dgm:presLayoutVars>
      </dgm:prSet>
      <dgm:spPr/>
      <dgm:t>
        <a:bodyPr/>
        <a:lstStyle/>
        <a:p>
          <a:endParaRPr lang="en-US"/>
        </a:p>
      </dgm:t>
    </dgm:pt>
    <dgm:pt modelId="{96D94A9E-04D0-42DB-8399-27D708C9644C}" type="pres">
      <dgm:prSet presAssocID="{5E75BD5C-D099-41DA-A117-23586ACD9E20}" presName="aSpace2" presStyleCnt="0"/>
      <dgm:spPr/>
    </dgm:pt>
    <dgm:pt modelId="{CB3D6BA1-61A2-430B-B440-B5622CC132B1}" type="pres">
      <dgm:prSet presAssocID="{35638DFE-B903-4F93-B2A5-6F09F7C145A4}" presName="childNode" presStyleLbl="node1" presStyleIdx="2" presStyleCnt="19">
        <dgm:presLayoutVars>
          <dgm:bulletEnabled val="1"/>
        </dgm:presLayoutVars>
      </dgm:prSet>
      <dgm:spPr/>
      <dgm:t>
        <a:bodyPr/>
        <a:lstStyle/>
        <a:p>
          <a:endParaRPr lang="en-US"/>
        </a:p>
      </dgm:t>
    </dgm:pt>
    <dgm:pt modelId="{43A01B5A-A578-49E1-8428-D309E885713D}" type="pres">
      <dgm:prSet presAssocID="{35638DFE-B903-4F93-B2A5-6F09F7C145A4}" presName="aSpace2" presStyleCnt="0"/>
      <dgm:spPr/>
    </dgm:pt>
    <dgm:pt modelId="{A9A070BA-7588-4BD0-B285-CDA498115F32}" type="pres">
      <dgm:prSet presAssocID="{B3631D77-7D8B-43B1-9F83-3379C2B584D2}" presName="childNode" presStyleLbl="node1" presStyleIdx="3" presStyleCnt="19">
        <dgm:presLayoutVars>
          <dgm:bulletEnabled val="1"/>
        </dgm:presLayoutVars>
      </dgm:prSet>
      <dgm:spPr/>
      <dgm:t>
        <a:bodyPr/>
        <a:lstStyle/>
        <a:p>
          <a:endParaRPr lang="en-US"/>
        </a:p>
      </dgm:t>
    </dgm:pt>
    <dgm:pt modelId="{27C472DB-E384-4FFA-AB57-F3AAC64F524C}" type="pres">
      <dgm:prSet presAssocID="{331C6C58-78C3-4F83-AB84-73CDAD2782A5}" presName="aSpace" presStyleCnt="0"/>
      <dgm:spPr/>
    </dgm:pt>
    <dgm:pt modelId="{6177D811-B377-48C1-9C7B-903A58FB6E53}" type="pres">
      <dgm:prSet presAssocID="{6ECF4345-7069-4AAD-B9D2-C5BDDA1F7E8D}" presName="compNode" presStyleCnt="0"/>
      <dgm:spPr/>
    </dgm:pt>
    <dgm:pt modelId="{D3D0E5F7-05EB-46AD-85D5-C410D2253D8C}" type="pres">
      <dgm:prSet presAssocID="{6ECF4345-7069-4AAD-B9D2-C5BDDA1F7E8D}" presName="aNode" presStyleLbl="bgShp" presStyleIdx="1" presStyleCnt="5"/>
      <dgm:spPr/>
      <dgm:t>
        <a:bodyPr/>
        <a:lstStyle/>
        <a:p>
          <a:endParaRPr lang="en-US"/>
        </a:p>
      </dgm:t>
    </dgm:pt>
    <dgm:pt modelId="{19705131-8095-47CD-8145-A6BEECE33BA7}" type="pres">
      <dgm:prSet presAssocID="{6ECF4345-7069-4AAD-B9D2-C5BDDA1F7E8D}" presName="textNode" presStyleLbl="bgShp" presStyleIdx="1" presStyleCnt="5"/>
      <dgm:spPr/>
      <dgm:t>
        <a:bodyPr/>
        <a:lstStyle/>
        <a:p>
          <a:endParaRPr lang="en-US"/>
        </a:p>
      </dgm:t>
    </dgm:pt>
    <dgm:pt modelId="{1A770439-C735-4B7C-BC02-998B93604374}" type="pres">
      <dgm:prSet presAssocID="{6ECF4345-7069-4AAD-B9D2-C5BDDA1F7E8D}" presName="compChildNode" presStyleCnt="0"/>
      <dgm:spPr/>
    </dgm:pt>
    <dgm:pt modelId="{4DB2F727-0626-4B16-8330-85588B45DCF6}" type="pres">
      <dgm:prSet presAssocID="{6ECF4345-7069-4AAD-B9D2-C5BDDA1F7E8D}" presName="theInnerList" presStyleCnt="0"/>
      <dgm:spPr/>
    </dgm:pt>
    <dgm:pt modelId="{7C04CB1C-1733-410E-9DC8-494ED4A6E62A}" type="pres">
      <dgm:prSet presAssocID="{1753307F-6F20-40F5-A7B8-65AC978B6294}" presName="childNode" presStyleLbl="node1" presStyleIdx="4" presStyleCnt="19" custScaleY="111453">
        <dgm:presLayoutVars>
          <dgm:bulletEnabled val="1"/>
        </dgm:presLayoutVars>
      </dgm:prSet>
      <dgm:spPr/>
      <dgm:t>
        <a:bodyPr/>
        <a:lstStyle/>
        <a:p>
          <a:endParaRPr lang="en-US"/>
        </a:p>
      </dgm:t>
    </dgm:pt>
    <dgm:pt modelId="{95EE07E6-8FF1-44C9-89C9-6DEF719007B4}" type="pres">
      <dgm:prSet presAssocID="{1753307F-6F20-40F5-A7B8-65AC978B6294}" presName="aSpace2" presStyleCnt="0"/>
      <dgm:spPr/>
    </dgm:pt>
    <dgm:pt modelId="{4DE4D45F-B5FF-4DDE-90ED-35CEFC435F06}" type="pres">
      <dgm:prSet presAssocID="{F9CCC8B2-072C-4EC2-8A10-EC81140AD408}" presName="childNode" presStyleLbl="node1" presStyleIdx="5" presStyleCnt="19">
        <dgm:presLayoutVars>
          <dgm:bulletEnabled val="1"/>
        </dgm:presLayoutVars>
      </dgm:prSet>
      <dgm:spPr/>
      <dgm:t>
        <a:bodyPr/>
        <a:lstStyle/>
        <a:p>
          <a:endParaRPr lang="en-US"/>
        </a:p>
      </dgm:t>
    </dgm:pt>
    <dgm:pt modelId="{704C0FB1-CED1-4771-9393-4DADE2C8C3C1}" type="pres">
      <dgm:prSet presAssocID="{F9CCC8B2-072C-4EC2-8A10-EC81140AD408}" presName="aSpace2" presStyleCnt="0"/>
      <dgm:spPr/>
    </dgm:pt>
    <dgm:pt modelId="{BC4DC843-4EC7-424D-9552-09D25863FE64}" type="pres">
      <dgm:prSet presAssocID="{C1BFA964-9198-42D6-983C-DA4705B7E3EA}" presName="childNode" presStyleLbl="node1" presStyleIdx="6" presStyleCnt="19">
        <dgm:presLayoutVars>
          <dgm:bulletEnabled val="1"/>
        </dgm:presLayoutVars>
      </dgm:prSet>
      <dgm:spPr/>
      <dgm:t>
        <a:bodyPr/>
        <a:lstStyle/>
        <a:p>
          <a:endParaRPr lang="en-US"/>
        </a:p>
      </dgm:t>
    </dgm:pt>
    <dgm:pt modelId="{5C952A66-504D-44C5-9E00-25827B86E3AF}" type="pres">
      <dgm:prSet presAssocID="{C1BFA964-9198-42D6-983C-DA4705B7E3EA}" presName="aSpace2" presStyleCnt="0"/>
      <dgm:spPr/>
    </dgm:pt>
    <dgm:pt modelId="{05622E55-38D7-469F-BB5C-DB4CECBE40B9}" type="pres">
      <dgm:prSet presAssocID="{73E6F58F-B616-45BE-A40A-B7A4ADEEFE1A}" presName="childNode" presStyleLbl="node1" presStyleIdx="7" presStyleCnt="19" custScaleX="123200">
        <dgm:presLayoutVars>
          <dgm:bulletEnabled val="1"/>
        </dgm:presLayoutVars>
      </dgm:prSet>
      <dgm:spPr/>
      <dgm:t>
        <a:bodyPr/>
        <a:lstStyle/>
        <a:p>
          <a:endParaRPr lang="en-US"/>
        </a:p>
      </dgm:t>
    </dgm:pt>
    <dgm:pt modelId="{4AF6EC7C-81BD-4773-B813-E17D25D28C52}" type="pres">
      <dgm:prSet presAssocID="{6ECF4345-7069-4AAD-B9D2-C5BDDA1F7E8D}" presName="aSpace" presStyleCnt="0"/>
      <dgm:spPr/>
    </dgm:pt>
    <dgm:pt modelId="{F67F7D56-A10E-4C95-AE42-36B858355FEF}" type="pres">
      <dgm:prSet presAssocID="{158C0C77-2E67-4531-AF78-1CB3264A8D2A}" presName="compNode" presStyleCnt="0"/>
      <dgm:spPr/>
    </dgm:pt>
    <dgm:pt modelId="{105029DC-AB5B-46B1-994B-EEF488ABAABD}" type="pres">
      <dgm:prSet presAssocID="{158C0C77-2E67-4531-AF78-1CB3264A8D2A}" presName="aNode" presStyleLbl="bgShp" presStyleIdx="2" presStyleCnt="5"/>
      <dgm:spPr/>
      <dgm:t>
        <a:bodyPr/>
        <a:lstStyle/>
        <a:p>
          <a:endParaRPr lang="en-US"/>
        </a:p>
      </dgm:t>
    </dgm:pt>
    <dgm:pt modelId="{A3EFAC01-1369-4552-BAD7-4D30A29FAECE}" type="pres">
      <dgm:prSet presAssocID="{158C0C77-2E67-4531-AF78-1CB3264A8D2A}" presName="textNode" presStyleLbl="bgShp" presStyleIdx="2" presStyleCnt="5"/>
      <dgm:spPr/>
      <dgm:t>
        <a:bodyPr/>
        <a:lstStyle/>
        <a:p>
          <a:endParaRPr lang="en-US"/>
        </a:p>
      </dgm:t>
    </dgm:pt>
    <dgm:pt modelId="{98DC033C-1C33-4D8A-B386-1ABFA830A8B2}" type="pres">
      <dgm:prSet presAssocID="{158C0C77-2E67-4531-AF78-1CB3264A8D2A}" presName="compChildNode" presStyleCnt="0"/>
      <dgm:spPr/>
    </dgm:pt>
    <dgm:pt modelId="{9F1041E3-4E44-4636-9DFA-54385826B040}" type="pres">
      <dgm:prSet presAssocID="{158C0C77-2E67-4531-AF78-1CB3264A8D2A}" presName="theInnerList" presStyleCnt="0"/>
      <dgm:spPr/>
    </dgm:pt>
    <dgm:pt modelId="{86EE68DF-A83F-4739-BC6D-CE44DF9CBF9C}" type="pres">
      <dgm:prSet presAssocID="{25E61D58-5B77-43B6-AF31-25E82C5E838C}" presName="childNode" presStyleLbl="node1" presStyleIdx="8" presStyleCnt="19">
        <dgm:presLayoutVars>
          <dgm:bulletEnabled val="1"/>
        </dgm:presLayoutVars>
      </dgm:prSet>
      <dgm:spPr/>
      <dgm:t>
        <a:bodyPr/>
        <a:lstStyle/>
        <a:p>
          <a:endParaRPr lang="en-US"/>
        </a:p>
      </dgm:t>
    </dgm:pt>
    <dgm:pt modelId="{71341D94-5EB8-47C4-9FDD-516C70EDAFD3}" type="pres">
      <dgm:prSet presAssocID="{25E61D58-5B77-43B6-AF31-25E82C5E838C}" presName="aSpace2" presStyleCnt="0"/>
      <dgm:spPr/>
    </dgm:pt>
    <dgm:pt modelId="{82458D86-744B-4D4C-B18E-BAAAF1DEE3DE}" type="pres">
      <dgm:prSet presAssocID="{BD4A2D3E-C589-4751-8355-0110F3E3B650}" presName="childNode" presStyleLbl="node1" presStyleIdx="9" presStyleCnt="19">
        <dgm:presLayoutVars>
          <dgm:bulletEnabled val="1"/>
        </dgm:presLayoutVars>
      </dgm:prSet>
      <dgm:spPr/>
      <dgm:t>
        <a:bodyPr/>
        <a:lstStyle/>
        <a:p>
          <a:endParaRPr lang="en-US"/>
        </a:p>
      </dgm:t>
    </dgm:pt>
    <dgm:pt modelId="{3DEB3683-506E-42AE-8072-3CD56F40EFF6}" type="pres">
      <dgm:prSet presAssocID="{BD4A2D3E-C589-4751-8355-0110F3E3B650}" presName="aSpace2" presStyleCnt="0"/>
      <dgm:spPr/>
    </dgm:pt>
    <dgm:pt modelId="{FF0F63A0-7A01-4FD1-BA09-5992AE7EB68F}" type="pres">
      <dgm:prSet presAssocID="{8C4CFE52-175F-4219-9A05-C81F1CD55787}" presName="childNode" presStyleLbl="node1" presStyleIdx="10" presStyleCnt="19">
        <dgm:presLayoutVars>
          <dgm:bulletEnabled val="1"/>
        </dgm:presLayoutVars>
      </dgm:prSet>
      <dgm:spPr/>
      <dgm:t>
        <a:bodyPr/>
        <a:lstStyle/>
        <a:p>
          <a:endParaRPr lang="en-US"/>
        </a:p>
      </dgm:t>
    </dgm:pt>
    <dgm:pt modelId="{0D8D0E5F-29FC-4162-B792-9A32C83D3C9F}" type="pres">
      <dgm:prSet presAssocID="{158C0C77-2E67-4531-AF78-1CB3264A8D2A}" presName="aSpace" presStyleCnt="0"/>
      <dgm:spPr/>
    </dgm:pt>
    <dgm:pt modelId="{5EEC747C-EA14-4891-9C0B-97C1861AE8E0}" type="pres">
      <dgm:prSet presAssocID="{6B973421-1585-4268-9157-C77D0F66738E}" presName="compNode" presStyleCnt="0"/>
      <dgm:spPr/>
    </dgm:pt>
    <dgm:pt modelId="{B5FA1A79-18FA-4C0A-AD07-FE88BA68FF81}" type="pres">
      <dgm:prSet presAssocID="{6B973421-1585-4268-9157-C77D0F66738E}" presName="aNode" presStyleLbl="bgShp" presStyleIdx="3" presStyleCnt="5"/>
      <dgm:spPr/>
      <dgm:t>
        <a:bodyPr/>
        <a:lstStyle/>
        <a:p>
          <a:endParaRPr lang="en-US"/>
        </a:p>
      </dgm:t>
    </dgm:pt>
    <dgm:pt modelId="{5D7CD8BF-80E5-4AC2-9BFF-0124F2FD7862}" type="pres">
      <dgm:prSet presAssocID="{6B973421-1585-4268-9157-C77D0F66738E}" presName="textNode" presStyleLbl="bgShp" presStyleIdx="3" presStyleCnt="5"/>
      <dgm:spPr/>
      <dgm:t>
        <a:bodyPr/>
        <a:lstStyle/>
        <a:p>
          <a:endParaRPr lang="en-US"/>
        </a:p>
      </dgm:t>
    </dgm:pt>
    <dgm:pt modelId="{D11B0308-E704-4F7E-A46A-F4B29637FCA1}" type="pres">
      <dgm:prSet presAssocID="{6B973421-1585-4268-9157-C77D0F66738E}" presName="compChildNode" presStyleCnt="0"/>
      <dgm:spPr/>
    </dgm:pt>
    <dgm:pt modelId="{130E5926-9860-4920-B43E-CE6BC4EA8E3B}" type="pres">
      <dgm:prSet presAssocID="{6B973421-1585-4268-9157-C77D0F66738E}" presName="theInnerList" presStyleCnt="0"/>
      <dgm:spPr/>
    </dgm:pt>
    <dgm:pt modelId="{283148A5-CDF5-4B37-A34F-D3423847483F}" type="pres">
      <dgm:prSet presAssocID="{3D050AEB-365F-4DC6-9749-48472FF952A7}" presName="childNode" presStyleLbl="node1" presStyleIdx="11" presStyleCnt="19">
        <dgm:presLayoutVars>
          <dgm:bulletEnabled val="1"/>
        </dgm:presLayoutVars>
      </dgm:prSet>
      <dgm:spPr/>
      <dgm:t>
        <a:bodyPr/>
        <a:lstStyle/>
        <a:p>
          <a:endParaRPr lang="en-US"/>
        </a:p>
      </dgm:t>
    </dgm:pt>
    <dgm:pt modelId="{0742D8B5-C904-450C-BFBF-67195CA21F3A}" type="pres">
      <dgm:prSet presAssocID="{3D050AEB-365F-4DC6-9749-48472FF952A7}" presName="aSpace2" presStyleCnt="0"/>
      <dgm:spPr/>
    </dgm:pt>
    <dgm:pt modelId="{EAEF1064-C7A2-44A0-B61E-A4D998FC4B58}" type="pres">
      <dgm:prSet presAssocID="{A28BC5CD-7D24-4724-B8DF-0979D5ACF3A0}" presName="childNode" presStyleLbl="node1" presStyleIdx="12" presStyleCnt="19">
        <dgm:presLayoutVars>
          <dgm:bulletEnabled val="1"/>
        </dgm:presLayoutVars>
      </dgm:prSet>
      <dgm:spPr/>
      <dgm:t>
        <a:bodyPr/>
        <a:lstStyle/>
        <a:p>
          <a:endParaRPr lang="en-US"/>
        </a:p>
      </dgm:t>
    </dgm:pt>
    <dgm:pt modelId="{C1C9C5A1-2451-463C-ADD9-AD59F1EE9711}" type="pres">
      <dgm:prSet presAssocID="{A28BC5CD-7D24-4724-B8DF-0979D5ACF3A0}" presName="aSpace2" presStyleCnt="0"/>
      <dgm:spPr/>
    </dgm:pt>
    <dgm:pt modelId="{2C4984E6-9A76-4D7A-8E82-B1AC9D2BA161}" type="pres">
      <dgm:prSet presAssocID="{BC749A40-A7E7-4CD5-9E51-B71B26299080}" presName="childNode" presStyleLbl="node1" presStyleIdx="13" presStyleCnt="19">
        <dgm:presLayoutVars>
          <dgm:bulletEnabled val="1"/>
        </dgm:presLayoutVars>
      </dgm:prSet>
      <dgm:spPr/>
      <dgm:t>
        <a:bodyPr/>
        <a:lstStyle/>
        <a:p>
          <a:endParaRPr lang="en-US"/>
        </a:p>
      </dgm:t>
    </dgm:pt>
    <dgm:pt modelId="{7A0855CF-D4B5-44B6-A5E0-883CB7574A2F}" type="pres">
      <dgm:prSet presAssocID="{6B973421-1585-4268-9157-C77D0F66738E}" presName="aSpace" presStyleCnt="0"/>
      <dgm:spPr/>
    </dgm:pt>
    <dgm:pt modelId="{9B9F911A-B7AF-4BFA-A587-33ACA27D6459}" type="pres">
      <dgm:prSet presAssocID="{8692EF84-5383-4815-93DF-845854F82FEF}" presName="compNode" presStyleCnt="0"/>
      <dgm:spPr/>
    </dgm:pt>
    <dgm:pt modelId="{7F822D0A-711B-4972-818B-0146576AB6E1}" type="pres">
      <dgm:prSet presAssocID="{8692EF84-5383-4815-93DF-845854F82FEF}" presName="aNode" presStyleLbl="bgShp" presStyleIdx="4" presStyleCnt="5"/>
      <dgm:spPr/>
      <dgm:t>
        <a:bodyPr/>
        <a:lstStyle/>
        <a:p>
          <a:endParaRPr lang="en-US"/>
        </a:p>
      </dgm:t>
    </dgm:pt>
    <dgm:pt modelId="{6E1DD49F-C8B8-4C2F-A50E-CE3D68B081CE}" type="pres">
      <dgm:prSet presAssocID="{8692EF84-5383-4815-93DF-845854F82FEF}" presName="textNode" presStyleLbl="bgShp" presStyleIdx="4" presStyleCnt="5"/>
      <dgm:spPr/>
      <dgm:t>
        <a:bodyPr/>
        <a:lstStyle/>
        <a:p>
          <a:endParaRPr lang="en-US"/>
        </a:p>
      </dgm:t>
    </dgm:pt>
    <dgm:pt modelId="{AC78F4B2-F460-40FF-A8DC-3DFE856D844F}" type="pres">
      <dgm:prSet presAssocID="{8692EF84-5383-4815-93DF-845854F82FEF}" presName="compChildNode" presStyleCnt="0"/>
      <dgm:spPr/>
    </dgm:pt>
    <dgm:pt modelId="{C4BEF34E-39D3-4D12-97B1-57C710E3463D}" type="pres">
      <dgm:prSet presAssocID="{8692EF84-5383-4815-93DF-845854F82FEF}" presName="theInnerList" presStyleCnt="0"/>
      <dgm:spPr/>
    </dgm:pt>
    <dgm:pt modelId="{ACC29849-DF58-4950-BC58-111C381B9BD3}" type="pres">
      <dgm:prSet presAssocID="{DF842B54-19D7-46E7-AF70-A1941B883363}" presName="childNode" presStyleLbl="node1" presStyleIdx="14" presStyleCnt="19">
        <dgm:presLayoutVars>
          <dgm:bulletEnabled val="1"/>
        </dgm:presLayoutVars>
      </dgm:prSet>
      <dgm:spPr/>
      <dgm:t>
        <a:bodyPr/>
        <a:lstStyle/>
        <a:p>
          <a:endParaRPr lang="en-US"/>
        </a:p>
      </dgm:t>
    </dgm:pt>
    <dgm:pt modelId="{54A2AFAE-19BC-4403-8719-A990426455C3}" type="pres">
      <dgm:prSet presAssocID="{DF842B54-19D7-46E7-AF70-A1941B883363}" presName="aSpace2" presStyleCnt="0"/>
      <dgm:spPr/>
    </dgm:pt>
    <dgm:pt modelId="{638A785B-C9B1-4506-A54D-6E783EC76469}" type="pres">
      <dgm:prSet presAssocID="{9AB4023B-F4DB-4334-82B0-27280FFC60EA}" presName="childNode" presStyleLbl="node1" presStyleIdx="15" presStyleCnt="19">
        <dgm:presLayoutVars>
          <dgm:bulletEnabled val="1"/>
        </dgm:presLayoutVars>
      </dgm:prSet>
      <dgm:spPr/>
      <dgm:t>
        <a:bodyPr/>
        <a:lstStyle/>
        <a:p>
          <a:endParaRPr lang="en-US"/>
        </a:p>
      </dgm:t>
    </dgm:pt>
    <dgm:pt modelId="{5F201BBE-415D-47F6-89E0-A9FE6BD04BD9}" type="pres">
      <dgm:prSet presAssocID="{9AB4023B-F4DB-4334-82B0-27280FFC60EA}" presName="aSpace2" presStyleCnt="0"/>
      <dgm:spPr/>
    </dgm:pt>
    <dgm:pt modelId="{99C60709-7602-4603-88D0-AA5898779C06}" type="pres">
      <dgm:prSet presAssocID="{5476744A-D573-4AB5-9632-6F3584AA92E3}" presName="childNode" presStyleLbl="node1" presStyleIdx="16" presStyleCnt="19">
        <dgm:presLayoutVars>
          <dgm:bulletEnabled val="1"/>
        </dgm:presLayoutVars>
      </dgm:prSet>
      <dgm:spPr/>
      <dgm:t>
        <a:bodyPr/>
        <a:lstStyle/>
        <a:p>
          <a:endParaRPr lang="en-US"/>
        </a:p>
      </dgm:t>
    </dgm:pt>
    <dgm:pt modelId="{114CF0CE-8F05-45A8-947B-426EDDD61D70}" type="pres">
      <dgm:prSet presAssocID="{5476744A-D573-4AB5-9632-6F3584AA92E3}" presName="aSpace2" presStyleCnt="0"/>
      <dgm:spPr/>
    </dgm:pt>
    <dgm:pt modelId="{3A67E4FD-B20D-46FD-892A-8E561D9192E8}" type="pres">
      <dgm:prSet presAssocID="{43EB21D6-9B1F-4EF1-9499-0D13E41FB203}" presName="childNode" presStyleLbl="node1" presStyleIdx="17" presStyleCnt="19" custScaleX="98791">
        <dgm:presLayoutVars>
          <dgm:bulletEnabled val="1"/>
        </dgm:presLayoutVars>
      </dgm:prSet>
      <dgm:spPr/>
      <dgm:t>
        <a:bodyPr/>
        <a:lstStyle/>
        <a:p>
          <a:endParaRPr lang="en-US"/>
        </a:p>
      </dgm:t>
    </dgm:pt>
    <dgm:pt modelId="{AD3447E8-6988-4347-AA88-9323CC494E74}" type="pres">
      <dgm:prSet presAssocID="{43EB21D6-9B1F-4EF1-9499-0D13E41FB203}" presName="aSpace2" presStyleCnt="0"/>
      <dgm:spPr/>
    </dgm:pt>
    <dgm:pt modelId="{FBB54EC1-4235-4C92-875A-DD2425AEDB9A}" type="pres">
      <dgm:prSet presAssocID="{A08EA8AC-EA63-4444-8350-2B52E50C6E35}" presName="childNode" presStyleLbl="node1" presStyleIdx="18" presStyleCnt="19">
        <dgm:presLayoutVars>
          <dgm:bulletEnabled val="1"/>
        </dgm:presLayoutVars>
      </dgm:prSet>
      <dgm:spPr/>
      <dgm:t>
        <a:bodyPr/>
        <a:lstStyle/>
        <a:p>
          <a:endParaRPr lang="en-US"/>
        </a:p>
      </dgm:t>
    </dgm:pt>
  </dgm:ptLst>
  <dgm:cxnLst>
    <dgm:cxn modelId="{5CCE27BA-51C4-408E-99C4-FE82ED4F4282}" srcId="{6B973421-1585-4268-9157-C77D0F66738E}" destId="{A28BC5CD-7D24-4724-B8DF-0979D5ACF3A0}" srcOrd="1" destOrd="0" parTransId="{8CE82DB4-C1A3-4F54-8317-B0856C99A763}" sibTransId="{CC408048-EBC5-4658-992B-4AFBE349A816}"/>
    <dgm:cxn modelId="{38511F50-7C4F-4575-9EEA-0F2E20EE612A}" srcId="{6ECF4345-7069-4AAD-B9D2-C5BDDA1F7E8D}" destId="{C1BFA964-9198-42D6-983C-DA4705B7E3EA}" srcOrd="2" destOrd="0" parTransId="{0EC5FF1C-0DDE-4BA2-A33A-CC51FF476E8D}" sibTransId="{C2C64438-3765-4190-90E3-A1BF5D206143}"/>
    <dgm:cxn modelId="{403EE7F2-192C-48BC-B2A0-B9833843F7FB}" type="presOf" srcId="{35638DFE-B903-4F93-B2A5-6F09F7C145A4}" destId="{CB3D6BA1-61A2-430B-B440-B5622CC132B1}" srcOrd="0" destOrd="0" presId="urn:microsoft.com/office/officeart/2005/8/layout/lProcess2"/>
    <dgm:cxn modelId="{BEB54D86-1ABE-49AA-9B14-F1C6790F5A1D}" type="presOf" srcId="{BD4A2D3E-C589-4751-8355-0110F3E3B650}" destId="{82458D86-744B-4D4C-B18E-BAAAF1DEE3DE}" srcOrd="0" destOrd="0" presId="urn:microsoft.com/office/officeart/2005/8/layout/lProcess2"/>
    <dgm:cxn modelId="{F125EB01-326D-477B-8C69-67E8EC9A17A6}" type="presOf" srcId="{6ECF4345-7069-4AAD-B9D2-C5BDDA1F7E8D}" destId="{19705131-8095-47CD-8145-A6BEECE33BA7}" srcOrd="1" destOrd="0" presId="urn:microsoft.com/office/officeart/2005/8/layout/lProcess2"/>
    <dgm:cxn modelId="{2F4EF36A-A60A-4318-984D-BA801B4D0609}" type="presOf" srcId="{3D050AEB-365F-4DC6-9749-48472FF952A7}" destId="{283148A5-CDF5-4B37-A34F-D3423847483F}" srcOrd="0" destOrd="0" presId="urn:microsoft.com/office/officeart/2005/8/layout/lProcess2"/>
    <dgm:cxn modelId="{04B821AE-0CC9-46DE-8AE2-1CD856E4A193}" type="presOf" srcId="{158C0C77-2E67-4531-AF78-1CB3264A8D2A}" destId="{105029DC-AB5B-46B1-994B-EEF488ABAABD}" srcOrd="0" destOrd="0" presId="urn:microsoft.com/office/officeart/2005/8/layout/lProcess2"/>
    <dgm:cxn modelId="{0E98AAD5-F20B-49F2-A196-B9CA9963D216}" type="presOf" srcId="{A08EA8AC-EA63-4444-8350-2B52E50C6E35}" destId="{FBB54EC1-4235-4C92-875A-DD2425AEDB9A}" srcOrd="0" destOrd="0" presId="urn:microsoft.com/office/officeart/2005/8/layout/lProcess2"/>
    <dgm:cxn modelId="{1762642B-A256-46BA-8123-A16A811D9444}" type="presOf" srcId="{A28BC5CD-7D24-4724-B8DF-0979D5ACF3A0}" destId="{EAEF1064-C7A2-44A0-B61E-A4D998FC4B58}" srcOrd="0" destOrd="0" presId="urn:microsoft.com/office/officeart/2005/8/layout/lProcess2"/>
    <dgm:cxn modelId="{65C86E51-9EFF-4BF5-BF4C-3C3329AA3CE8}" type="presOf" srcId="{9AB4023B-F4DB-4334-82B0-27280FFC60EA}" destId="{638A785B-C9B1-4506-A54D-6E783EC76469}" srcOrd="0" destOrd="0" presId="urn:microsoft.com/office/officeart/2005/8/layout/lProcess2"/>
    <dgm:cxn modelId="{E9BAE830-A1FC-493B-AEB5-C0E764102D92}" srcId="{6B973421-1585-4268-9157-C77D0F66738E}" destId="{BC749A40-A7E7-4CD5-9E51-B71B26299080}" srcOrd="2" destOrd="0" parTransId="{629C37A8-A022-4CAC-9DD0-CB47242A4D12}" sibTransId="{C1ED3E99-30E7-42EB-8F16-3DA1C1F5A349}"/>
    <dgm:cxn modelId="{80E5996B-137C-4C46-B8BF-8324737784EC}" type="presOf" srcId="{6B973421-1585-4268-9157-C77D0F66738E}" destId="{B5FA1A79-18FA-4C0A-AD07-FE88BA68FF81}" srcOrd="0" destOrd="0" presId="urn:microsoft.com/office/officeart/2005/8/layout/lProcess2"/>
    <dgm:cxn modelId="{19A84776-7EB9-400F-966C-4082289E3227}" srcId="{158C0C77-2E67-4531-AF78-1CB3264A8D2A}" destId="{8C4CFE52-175F-4219-9A05-C81F1CD55787}" srcOrd="2" destOrd="0" parTransId="{EFA50087-524B-4A9D-ABC8-6BAAEDE049CE}" sibTransId="{B4FDF05B-DC19-4053-B9CD-E2D1911A743B}"/>
    <dgm:cxn modelId="{B622E8CD-087D-4A68-8EC4-9F22F4D92D48}" type="presOf" srcId="{5E75BD5C-D099-41DA-A117-23586ACD9E20}" destId="{B7235F41-6877-4EE5-9D90-E02AF59AA009}" srcOrd="0" destOrd="0" presId="urn:microsoft.com/office/officeart/2005/8/layout/lProcess2"/>
    <dgm:cxn modelId="{8ABDEA15-A25D-4F4A-8325-4D7D3405C7C2}" type="presOf" srcId="{B3631D77-7D8B-43B1-9F83-3379C2B584D2}" destId="{A9A070BA-7588-4BD0-B285-CDA498115F32}" srcOrd="0" destOrd="0" presId="urn:microsoft.com/office/officeart/2005/8/layout/lProcess2"/>
    <dgm:cxn modelId="{2EB8C03E-5399-4134-9428-737F38D61331}" srcId="{8692EF84-5383-4815-93DF-845854F82FEF}" destId="{43EB21D6-9B1F-4EF1-9499-0D13E41FB203}" srcOrd="3" destOrd="0" parTransId="{E3CCAFDB-E7B0-4FC9-9E12-1D1FCC28CF43}" sibTransId="{47E1AF20-408F-4FB3-8ADB-99AB361E1201}"/>
    <dgm:cxn modelId="{B8085F2B-E830-42E4-A9C1-2D65666F9077}" srcId="{EA8F619A-179E-4D08-AC93-091EDEFF27B5}" destId="{6ECF4345-7069-4AAD-B9D2-C5BDDA1F7E8D}" srcOrd="1" destOrd="0" parTransId="{6DE68334-7704-4581-9959-B248C7E78D84}" sibTransId="{8D445F9C-6F95-4195-AE4D-6325FFBC5042}"/>
    <dgm:cxn modelId="{39DA6886-04CA-41B1-90E8-4727161B7ED5}" srcId="{8692EF84-5383-4815-93DF-845854F82FEF}" destId="{A08EA8AC-EA63-4444-8350-2B52E50C6E35}" srcOrd="4" destOrd="0" parTransId="{EC6079CB-2A2C-4A82-ACA4-F3DD61F39F7B}" sibTransId="{CB91815F-661A-4943-AF08-D5D38C448D1D}"/>
    <dgm:cxn modelId="{CAA41ED5-2C55-4190-B47E-95A8C222CD07}" type="presOf" srcId="{43EB21D6-9B1F-4EF1-9499-0D13E41FB203}" destId="{3A67E4FD-B20D-46FD-892A-8E561D9192E8}" srcOrd="0" destOrd="0" presId="urn:microsoft.com/office/officeart/2005/8/layout/lProcess2"/>
    <dgm:cxn modelId="{978B8344-2877-44BA-A7D3-1475F598590D}" srcId="{6ECF4345-7069-4AAD-B9D2-C5BDDA1F7E8D}" destId="{1753307F-6F20-40F5-A7B8-65AC978B6294}" srcOrd="0" destOrd="0" parTransId="{25C2D5D2-1BC8-40F6-8E56-40673E8BFA07}" sibTransId="{2EFCBF05-BE23-498C-ACBE-FE63AB047745}"/>
    <dgm:cxn modelId="{90D05FC8-050E-4079-9800-998DE9D441A1}" srcId="{331C6C58-78C3-4F83-AB84-73CDAD2782A5}" destId="{5E75BD5C-D099-41DA-A117-23586ACD9E20}" srcOrd="1" destOrd="0" parTransId="{0F3823E6-2FE9-42FE-B383-2D54C2E8D823}" sibTransId="{9D9FF6F9-5991-4070-87E2-F8C09FB211FE}"/>
    <dgm:cxn modelId="{747ADC4E-92D7-468B-9832-346314EA6CD6}" type="presOf" srcId="{8C4CFE52-175F-4219-9A05-C81F1CD55787}" destId="{FF0F63A0-7A01-4FD1-BA09-5992AE7EB68F}" srcOrd="0" destOrd="0" presId="urn:microsoft.com/office/officeart/2005/8/layout/lProcess2"/>
    <dgm:cxn modelId="{41CE969B-9E11-435B-B070-D670E8871872}" type="presOf" srcId="{6B973421-1585-4268-9157-C77D0F66738E}" destId="{5D7CD8BF-80E5-4AC2-9BFF-0124F2FD7862}" srcOrd="1" destOrd="0" presId="urn:microsoft.com/office/officeart/2005/8/layout/lProcess2"/>
    <dgm:cxn modelId="{6F5C011B-D8B0-4A41-A0ED-32B536936B76}" type="presOf" srcId="{6ECF4345-7069-4AAD-B9D2-C5BDDA1F7E8D}" destId="{D3D0E5F7-05EB-46AD-85D5-C410D2253D8C}" srcOrd="0" destOrd="0" presId="urn:microsoft.com/office/officeart/2005/8/layout/lProcess2"/>
    <dgm:cxn modelId="{BED65C45-F377-4943-8F75-3676DBA4D9F3}" srcId="{6ECF4345-7069-4AAD-B9D2-C5BDDA1F7E8D}" destId="{F9CCC8B2-072C-4EC2-8A10-EC81140AD408}" srcOrd="1" destOrd="0" parTransId="{ECC22BB7-FA24-4957-9485-DF02AC57D2B4}" sibTransId="{DC293E50-06D5-4781-B7B2-050E84F2C0F8}"/>
    <dgm:cxn modelId="{478292E6-25F5-4EF6-85AE-5CC883220996}" type="presOf" srcId="{C1BFA964-9198-42D6-983C-DA4705B7E3EA}" destId="{BC4DC843-4EC7-424D-9552-09D25863FE64}" srcOrd="0" destOrd="0" presId="urn:microsoft.com/office/officeart/2005/8/layout/lProcess2"/>
    <dgm:cxn modelId="{03ABA956-573A-4215-892F-03AD8124C859}" type="presOf" srcId="{8692EF84-5383-4815-93DF-845854F82FEF}" destId="{6E1DD49F-C8B8-4C2F-A50E-CE3D68B081CE}" srcOrd="1" destOrd="0" presId="urn:microsoft.com/office/officeart/2005/8/layout/lProcess2"/>
    <dgm:cxn modelId="{1C28377F-0A01-4697-A7FA-A82254D14DDE}" type="presOf" srcId="{39185484-9BF8-417D-BBB2-1200DF0C8AFA}" destId="{0F945A13-994E-4E5D-B1D1-FF69E3DD3973}" srcOrd="0" destOrd="0" presId="urn:microsoft.com/office/officeart/2005/8/layout/lProcess2"/>
    <dgm:cxn modelId="{02F790D1-2D4F-4DDE-9663-C984AA37F325}" srcId="{331C6C58-78C3-4F83-AB84-73CDAD2782A5}" destId="{B3631D77-7D8B-43B1-9F83-3379C2B584D2}" srcOrd="3" destOrd="0" parTransId="{D178D605-F4D6-4C01-8821-19A526435486}" sibTransId="{CB1EB77E-9F67-47D4-8059-FC4940A022CA}"/>
    <dgm:cxn modelId="{823C4AE6-44A1-4B63-AD68-3257F165899A}" srcId="{EA8F619A-179E-4D08-AC93-091EDEFF27B5}" destId="{8692EF84-5383-4815-93DF-845854F82FEF}" srcOrd="4" destOrd="0" parTransId="{49DDE9B2-1CED-42E0-8098-5F1043B1BA1A}" sibTransId="{7903C29D-2F04-4E74-A0C5-A92508089236}"/>
    <dgm:cxn modelId="{0699F28E-B147-4407-B053-36163B5F8F01}" srcId="{8692EF84-5383-4815-93DF-845854F82FEF}" destId="{9AB4023B-F4DB-4334-82B0-27280FFC60EA}" srcOrd="1" destOrd="0" parTransId="{D1CB1712-D6EF-48A4-B08C-C2222E3F4FFF}" sibTransId="{33753A17-3ECF-49CE-BC82-902817281E34}"/>
    <dgm:cxn modelId="{2BFFFC1F-9F18-4CC5-9974-5D4ECCD38C9F}" srcId="{EA8F619A-179E-4D08-AC93-091EDEFF27B5}" destId="{331C6C58-78C3-4F83-AB84-73CDAD2782A5}" srcOrd="0" destOrd="0" parTransId="{FE48CD35-649E-4486-B77C-8275C2B57275}" sibTransId="{A3FF6CA4-AF93-4F64-89A1-A9D8474BA699}"/>
    <dgm:cxn modelId="{4655DCB2-F701-4D87-A874-10AE3A1F2ED2}" srcId="{158C0C77-2E67-4531-AF78-1CB3264A8D2A}" destId="{BD4A2D3E-C589-4751-8355-0110F3E3B650}" srcOrd="1" destOrd="0" parTransId="{51779D42-58B4-4390-848F-4CCA611D5D50}" sibTransId="{264BEA55-E769-432A-AC06-D34061926D18}"/>
    <dgm:cxn modelId="{AB022E7C-F432-442E-B262-91A560FE33B4}" srcId="{EA8F619A-179E-4D08-AC93-091EDEFF27B5}" destId="{6B973421-1585-4268-9157-C77D0F66738E}" srcOrd="3" destOrd="0" parTransId="{CF592699-AB89-4C3B-A809-1ECDD791FCD4}" sibTransId="{882DC6A8-F820-4B3A-A4B0-C12842132806}"/>
    <dgm:cxn modelId="{10D9A31B-F884-4806-A47F-FBBB6A481E03}" srcId="{158C0C77-2E67-4531-AF78-1CB3264A8D2A}" destId="{25E61D58-5B77-43B6-AF31-25E82C5E838C}" srcOrd="0" destOrd="0" parTransId="{4BCDD255-E6D0-43D3-915C-069321C89E4D}" sibTransId="{7251D0FA-4268-4F2C-A769-CFDA98A1C059}"/>
    <dgm:cxn modelId="{27DF70F4-C22E-4A22-B460-24E006A72BB8}" type="presOf" srcId="{73E6F58F-B616-45BE-A40A-B7A4ADEEFE1A}" destId="{05622E55-38D7-469F-BB5C-DB4CECBE40B9}" srcOrd="0" destOrd="0" presId="urn:microsoft.com/office/officeart/2005/8/layout/lProcess2"/>
    <dgm:cxn modelId="{15D43E56-446D-483B-8F53-697B0F440B87}" type="presOf" srcId="{331C6C58-78C3-4F83-AB84-73CDAD2782A5}" destId="{2AC2ACCA-F6FA-4D61-850A-34CBF024C5AF}" srcOrd="0" destOrd="0" presId="urn:microsoft.com/office/officeart/2005/8/layout/lProcess2"/>
    <dgm:cxn modelId="{5D14DAE5-54E9-4BEB-9CF0-2F57A3A0F7EF}" srcId="{8692EF84-5383-4815-93DF-845854F82FEF}" destId="{5476744A-D573-4AB5-9632-6F3584AA92E3}" srcOrd="2" destOrd="0" parTransId="{24CC86C1-BC31-45E1-9C88-EEBCFEE5026E}" sibTransId="{FEA1B12B-EBBA-4267-8950-49C79D8095BB}"/>
    <dgm:cxn modelId="{326560AB-B334-4F72-8C33-95DEE37688DD}" srcId="{6ECF4345-7069-4AAD-B9D2-C5BDDA1F7E8D}" destId="{73E6F58F-B616-45BE-A40A-B7A4ADEEFE1A}" srcOrd="3" destOrd="0" parTransId="{381D232B-6241-4CEB-9B64-60C7FE01C454}" sibTransId="{8BB633A2-3237-497B-8476-56344A93451D}"/>
    <dgm:cxn modelId="{4ADF91A2-981D-404C-B401-3354EC563820}" type="presOf" srcId="{DF842B54-19D7-46E7-AF70-A1941B883363}" destId="{ACC29849-DF58-4950-BC58-111C381B9BD3}" srcOrd="0" destOrd="0" presId="urn:microsoft.com/office/officeart/2005/8/layout/lProcess2"/>
    <dgm:cxn modelId="{E5A7C930-783F-4966-9F7D-B004C46034C3}" type="presOf" srcId="{25E61D58-5B77-43B6-AF31-25E82C5E838C}" destId="{86EE68DF-A83F-4739-BC6D-CE44DF9CBF9C}" srcOrd="0" destOrd="0" presId="urn:microsoft.com/office/officeart/2005/8/layout/lProcess2"/>
    <dgm:cxn modelId="{6779C29B-343C-4FF8-B222-37133BD970A5}" srcId="{8692EF84-5383-4815-93DF-845854F82FEF}" destId="{DF842B54-19D7-46E7-AF70-A1941B883363}" srcOrd="0" destOrd="0" parTransId="{1DC50735-0E93-4961-AA86-7C28C8D6628E}" sibTransId="{68976AAB-77CA-4981-9617-43AA8CAB5140}"/>
    <dgm:cxn modelId="{5183BFF1-39C8-4127-A30E-333084BFD08A}" type="presOf" srcId="{331C6C58-78C3-4F83-AB84-73CDAD2782A5}" destId="{7D044060-E8F7-461A-9EF5-E2A539404368}" srcOrd="1" destOrd="0" presId="urn:microsoft.com/office/officeart/2005/8/layout/lProcess2"/>
    <dgm:cxn modelId="{35752611-8433-4267-95FA-A7DA4020078B}" type="presOf" srcId="{EA8F619A-179E-4D08-AC93-091EDEFF27B5}" destId="{8FABB972-CE37-46E4-A49F-59E4AAE9C6D9}" srcOrd="0" destOrd="0" presId="urn:microsoft.com/office/officeart/2005/8/layout/lProcess2"/>
    <dgm:cxn modelId="{23AED310-007E-4B43-9723-A027494D4C66}" type="presOf" srcId="{8692EF84-5383-4815-93DF-845854F82FEF}" destId="{7F822D0A-711B-4972-818B-0146576AB6E1}" srcOrd="0" destOrd="0" presId="urn:microsoft.com/office/officeart/2005/8/layout/lProcess2"/>
    <dgm:cxn modelId="{D57F92DB-1C8B-4044-B3C9-107544E2973F}" type="presOf" srcId="{F9CCC8B2-072C-4EC2-8A10-EC81140AD408}" destId="{4DE4D45F-B5FF-4DDE-90ED-35CEFC435F06}" srcOrd="0" destOrd="0" presId="urn:microsoft.com/office/officeart/2005/8/layout/lProcess2"/>
    <dgm:cxn modelId="{032710A5-8368-404F-9D69-DBAD454AADAB}" type="presOf" srcId="{5476744A-D573-4AB5-9632-6F3584AA92E3}" destId="{99C60709-7602-4603-88D0-AA5898779C06}" srcOrd="0" destOrd="0" presId="urn:microsoft.com/office/officeart/2005/8/layout/lProcess2"/>
    <dgm:cxn modelId="{F8532DF6-D692-42C7-B0A4-0A6E6A01D147}" srcId="{6B973421-1585-4268-9157-C77D0F66738E}" destId="{3D050AEB-365F-4DC6-9749-48472FF952A7}" srcOrd="0" destOrd="0" parTransId="{23559415-5407-4233-B58F-D41042093AEC}" sibTransId="{357DB187-128F-462D-BC7D-43DBD6DC4396}"/>
    <dgm:cxn modelId="{496D0CF3-9FC8-4046-843D-1B1DEC608802}" srcId="{EA8F619A-179E-4D08-AC93-091EDEFF27B5}" destId="{158C0C77-2E67-4531-AF78-1CB3264A8D2A}" srcOrd="2" destOrd="0" parTransId="{FAA9B95E-50B6-4210-AFFE-F154A62F7288}" sibTransId="{1E1586E6-5AC9-4903-A32A-F7FCA9005974}"/>
    <dgm:cxn modelId="{15AFCB27-11AF-4324-9437-4133BB2022B7}" srcId="{331C6C58-78C3-4F83-AB84-73CDAD2782A5}" destId="{35638DFE-B903-4F93-B2A5-6F09F7C145A4}" srcOrd="2" destOrd="0" parTransId="{D0131FDA-DD54-4355-8E1A-6C6AC20D8849}" sibTransId="{9994CB0A-3FB4-4F70-9088-7BC6D7E259ED}"/>
    <dgm:cxn modelId="{7528976A-96A3-4951-8A15-591719D7A519}" srcId="{331C6C58-78C3-4F83-AB84-73CDAD2782A5}" destId="{39185484-9BF8-417D-BBB2-1200DF0C8AFA}" srcOrd="0" destOrd="0" parTransId="{276E5421-2D01-4D25-9A41-E042A37A0A1F}" sibTransId="{9905B12D-567C-4638-AD78-94F945A231B6}"/>
    <dgm:cxn modelId="{E7973C94-16E3-470A-A553-22A6E48558C8}" type="presOf" srcId="{1753307F-6F20-40F5-A7B8-65AC978B6294}" destId="{7C04CB1C-1733-410E-9DC8-494ED4A6E62A}" srcOrd="0" destOrd="0" presId="urn:microsoft.com/office/officeart/2005/8/layout/lProcess2"/>
    <dgm:cxn modelId="{37F09D15-38A5-4DA9-BBF5-F7130FA88F4F}" type="presOf" srcId="{158C0C77-2E67-4531-AF78-1CB3264A8D2A}" destId="{A3EFAC01-1369-4552-BAD7-4D30A29FAECE}" srcOrd="1" destOrd="0" presId="urn:microsoft.com/office/officeart/2005/8/layout/lProcess2"/>
    <dgm:cxn modelId="{F8B3AD3F-D3B9-44B7-AA03-AED8B32C3499}" type="presOf" srcId="{BC749A40-A7E7-4CD5-9E51-B71B26299080}" destId="{2C4984E6-9A76-4D7A-8E82-B1AC9D2BA161}" srcOrd="0" destOrd="0" presId="urn:microsoft.com/office/officeart/2005/8/layout/lProcess2"/>
    <dgm:cxn modelId="{095017A3-DF57-496E-A664-4A068A89284B}" type="presParOf" srcId="{8FABB972-CE37-46E4-A49F-59E4AAE9C6D9}" destId="{B4015789-4DED-4E56-8AF7-8AD4AA7ACB93}" srcOrd="0" destOrd="0" presId="urn:microsoft.com/office/officeart/2005/8/layout/lProcess2"/>
    <dgm:cxn modelId="{CE769CF2-2F70-4439-BE85-F3BD88762E62}" type="presParOf" srcId="{B4015789-4DED-4E56-8AF7-8AD4AA7ACB93}" destId="{2AC2ACCA-F6FA-4D61-850A-34CBF024C5AF}" srcOrd="0" destOrd="0" presId="urn:microsoft.com/office/officeart/2005/8/layout/lProcess2"/>
    <dgm:cxn modelId="{45F87428-EA38-4451-8268-1D6E8B2D1B50}" type="presParOf" srcId="{B4015789-4DED-4E56-8AF7-8AD4AA7ACB93}" destId="{7D044060-E8F7-461A-9EF5-E2A539404368}" srcOrd="1" destOrd="0" presId="urn:microsoft.com/office/officeart/2005/8/layout/lProcess2"/>
    <dgm:cxn modelId="{650985FD-4864-4D4A-9F12-51F5F105DFAB}" type="presParOf" srcId="{B4015789-4DED-4E56-8AF7-8AD4AA7ACB93}" destId="{003D8ABA-F9D7-4946-B791-CB8DA66C000B}" srcOrd="2" destOrd="0" presId="urn:microsoft.com/office/officeart/2005/8/layout/lProcess2"/>
    <dgm:cxn modelId="{E37CF42E-49AE-4699-AC29-D247085189D8}" type="presParOf" srcId="{003D8ABA-F9D7-4946-B791-CB8DA66C000B}" destId="{03EFA982-9813-4D66-AFFF-D03B5EA746DE}" srcOrd="0" destOrd="0" presId="urn:microsoft.com/office/officeart/2005/8/layout/lProcess2"/>
    <dgm:cxn modelId="{AA9521F5-EE7C-4BD2-9421-F23EF9D42D0F}" type="presParOf" srcId="{03EFA982-9813-4D66-AFFF-D03B5EA746DE}" destId="{0F945A13-994E-4E5D-B1D1-FF69E3DD3973}" srcOrd="0" destOrd="0" presId="urn:microsoft.com/office/officeart/2005/8/layout/lProcess2"/>
    <dgm:cxn modelId="{7B9D3D74-AC10-4EC8-9B36-7B098DBCCFC5}" type="presParOf" srcId="{03EFA982-9813-4D66-AFFF-D03B5EA746DE}" destId="{95AC00B2-E493-42C2-AE05-FE8190B2467A}" srcOrd="1" destOrd="0" presId="urn:microsoft.com/office/officeart/2005/8/layout/lProcess2"/>
    <dgm:cxn modelId="{DAB4739B-4D7C-4002-86F2-1690EB94D92E}" type="presParOf" srcId="{03EFA982-9813-4D66-AFFF-D03B5EA746DE}" destId="{B7235F41-6877-4EE5-9D90-E02AF59AA009}" srcOrd="2" destOrd="0" presId="urn:microsoft.com/office/officeart/2005/8/layout/lProcess2"/>
    <dgm:cxn modelId="{1A71ABDB-D2EE-4EEF-B200-5D02C68A934F}" type="presParOf" srcId="{03EFA982-9813-4D66-AFFF-D03B5EA746DE}" destId="{96D94A9E-04D0-42DB-8399-27D708C9644C}" srcOrd="3" destOrd="0" presId="urn:microsoft.com/office/officeart/2005/8/layout/lProcess2"/>
    <dgm:cxn modelId="{542F2EDD-55CB-4223-9FE4-A738A521F42F}" type="presParOf" srcId="{03EFA982-9813-4D66-AFFF-D03B5EA746DE}" destId="{CB3D6BA1-61A2-430B-B440-B5622CC132B1}" srcOrd="4" destOrd="0" presId="urn:microsoft.com/office/officeart/2005/8/layout/lProcess2"/>
    <dgm:cxn modelId="{6CDF695B-3916-4D0B-8CFA-5A1D4C8EC47F}" type="presParOf" srcId="{03EFA982-9813-4D66-AFFF-D03B5EA746DE}" destId="{43A01B5A-A578-49E1-8428-D309E885713D}" srcOrd="5" destOrd="0" presId="urn:microsoft.com/office/officeart/2005/8/layout/lProcess2"/>
    <dgm:cxn modelId="{C104321F-2B76-4E14-A081-3FED2503F245}" type="presParOf" srcId="{03EFA982-9813-4D66-AFFF-D03B5EA746DE}" destId="{A9A070BA-7588-4BD0-B285-CDA498115F32}" srcOrd="6" destOrd="0" presId="urn:microsoft.com/office/officeart/2005/8/layout/lProcess2"/>
    <dgm:cxn modelId="{8B896B7A-099C-446A-8910-C01DB543D81C}" type="presParOf" srcId="{8FABB972-CE37-46E4-A49F-59E4AAE9C6D9}" destId="{27C472DB-E384-4FFA-AB57-F3AAC64F524C}" srcOrd="1" destOrd="0" presId="urn:microsoft.com/office/officeart/2005/8/layout/lProcess2"/>
    <dgm:cxn modelId="{8CAF278F-8312-4949-9264-D1143392EF19}" type="presParOf" srcId="{8FABB972-CE37-46E4-A49F-59E4AAE9C6D9}" destId="{6177D811-B377-48C1-9C7B-903A58FB6E53}" srcOrd="2" destOrd="0" presId="urn:microsoft.com/office/officeart/2005/8/layout/lProcess2"/>
    <dgm:cxn modelId="{6F4B3A78-22F1-4449-BAAF-B8B5CA3FF1B0}" type="presParOf" srcId="{6177D811-B377-48C1-9C7B-903A58FB6E53}" destId="{D3D0E5F7-05EB-46AD-85D5-C410D2253D8C}" srcOrd="0" destOrd="0" presId="urn:microsoft.com/office/officeart/2005/8/layout/lProcess2"/>
    <dgm:cxn modelId="{96D93882-BEDF-4B8B-A197-05477A4F8215}" type="presParOf" srcId="{6177D811-B377-48C1-9C7B-903A58FB6E53}" destId="{19705131-8095-47CD-8145-A6BEECE33BA7}" srcOrd="1" destOrd="0" presId="urn:microsoft.com/office/officeart/2005/8/layout/lProcess2"/>
    <dgm:cxn modelId="{620B104F-2CFD-4804-A4AB-990F72ADA482}" type="presParOf" srcId="{6177D811-B377-48C1-9C7B-903A58FB6E53}" destId="{1A770439-C735-4B7C-BC02-998B93604374}" srcOrd="2" destOrd="0" presId="urn:microsoft.com/office/officeart/2005/8/layout/lProcess2"/>
    <dgm:cxn modelId="{B3AFD927-D3D9-4C83-8C06-3E64435CFB8C}" type="presParOf" srcId="{1A770439-C735-4B7C-BC02-998B93604374}" destId="{4DB2F727-0626-4B16-8330-85588B45DCF6}" srcOrd="0" destOrd="0" presId="urn:microsoft.com/office/officeart/2005/8/layout/lProcess2"/>
    <dgm:cxn modelId="{D1DD17AA-C275-4E42-88BB-09BA35A1FFBC}" type="presParOf" srcId="{4DB2F727-0626-4B16-8330-85588B45DCF6}" destId="{7C04CB1C-1733-410E-9DC8-494ED4A6E62A}" srcOrd="0" destOrd="0" presId="urn:microsoft.com/office/officeart/2005/8/layout/lProcess2"/>
    <dgm:cxn modelId="{51596E0E-1789-4D68-981F-A00368395A81}" type="presParOf" srcId="{4DB2F727-0626-4B16-8330-85588B45DCF6}" destId="{95EE07E6-8FF1-44C9-89C9-6DEF719007B4}" srcOrd="1" destOrd="0" presId="urn:microsoft.com/office/officeart/2005/8/layout/lProcess2"/>
    <dgm:cxn modelId="{CEE57EB8-A46B-4B8B-B9D9-952C531A0F91}" type="presParOf" srcId="{4DB2F727-0626-4B16-8330-85588B45DCF6}" destId="{4DE4D45F-B5FF-4DDE-90ED-35CEFC435F06}" srcOrd="2" destOrd="0" presId="urn:microsoft.com/office/officeart/2005/8/layout/lProcess2"/>
    <dgm:cxn modelId="{29FA8AFB-1499-41C5-8555-655B3851CAC6}" type="presParOf" srcId="{4DB2F727-0626-4B16-8330-85588B45DCF6}" destId="{704C0FB1-CED1-4771-9393-4DADE2C8C3C1}" srcOrd="3" destOrd="0" presId="urn:microsoft.com/office/officeart/2005/8/layout/lProcess2"/>
    <dgm:cxn modelId="{CC6AC872-74E3-48D3-A08E-BF1885640A09}" type="presParOf" srcId="{4DB2F727-0626-4B16-8330-85588B45DCF6}" destId="{BC4DC843-4EC7-424D-9552-09D25863FE64}" srcOrd="4" destOrd="0" presId="urn:microsoft.com/office/officeart/2005/8/layout/lProcess2"/>
    <dgm:cxn modelId="{A37C1279-A564-4F7D-A39F-8A345C2B70E2}" type="presParOf" srcId="{4DB2F727-0626-4B16-8330-85588B45DCF6}" destId="{5C952A66-504D-44C5-9E00-25827B86E3AF}" srcOrd="5" destOrd="0" presId="urn:microsoft.com/office/officeart/2005/8/layout/lProcess2"/>
    <dgm:cxn modelId="{05687957-4456-4CCF-A2F3-BEA1FF884859}" type="presParOf" srcId="{4DB2F727-0626-4B16-8330-85588B45DCF6}" destId="{05622E55-38D7-469F-BB5C-DB4CECBE40B9}" srcOrd="6" destOrd="0" presId="urn:microsoft.com/office/officeart/2005/8/layout/lProcess2"/>
    <dgm:cxn modelId="{BB8E2936-C245-4CB7-8E5D-6749BD334B17}" type="presParOf" srcId="{8FABB972-CE37-46E4-A49F-59E4AAE9C6D9}" destId="{4AF6EC7C-81BD-4773-B813-E17D25D28C52}" srcOrd="3" destOrd="0" presId="urn:microsoft.com/office/officeart/2005/8/layout/lProcess2"/>
    <dgm:cxn modelId="{4D09C38D-A207-45A2-A936-DC46ACA5C9A4}" type="presParOf" srcId="{8FABB972-CE37-46E4-A49F-59E4AAE9C6D9}" destId="{F67F7D56-A10E-4C95-AE42-36B858355FEF}" srcOrd="4" destOrd="0" presId="urn:microsoft.com/office/officeart/2005/8/layout/lProcess2"/>
    <dgm:cxn modelId="{74C47F79-F5B8-49A0-AD30-839EE09CEF38}" type="presParOf" srcId="{F67F7D56-A10E-4C95-AE42-36B858355FEF}" destId="{105029DC-AB5B-46B1-994B-EEF488ABAABD}" srcOrd="0" destOrd="0" presId="urn:microsoft.com/office/officeart/2005/8/layout/lProcess2"/>
    <dgm:cxn modelId="{34607979-CE66-48F7-8363-CCB633B3FADB}" type="presParOf" srcId="{F67F7D56-A10E-4C95-AE42-36B858355FEF}" destId="{A3EFAC01-1369-4552-BAD7-4D30A29FAECE}" srcOrd="1" destOrd="0" presId="urn:microsoft.com/office/officeart/2005/8/layout/lProcess2"/>
    <dgm:cxn modelId="{82CB9DB3-D3D9-44BB-9712-A7DA2393914D}" type="presParOf" srcId="{F67F7D56-A10E-4C95-AE42-36B858355FEF}" destId="{98DC033C-1C33-4D8A-B386-1ABFA830A8B2}" srcOrd="2" destOrd="0" presId="urn:microsoft.com/office/officeart/2005/8/layout/lProcess2"/>
    <dgm:cxn modelId="{F6549788-C498-4DC2-AC31-8D8C277285A4}" type="presParOf" srcId="{98DC033C-1C33-4D8A-B386-1ABFA830A8B2}" destId="{9F1041E3-4E44-4636-9DFA-54385826B040}" srcOrd="0" destOrd="0" presId="urn:microsoft.com/office/officeart/2005/8/layout/lProcess2"/>
    <dgm:cxn modelId="{1EB157A4-F85D-4CEB-AC48-950E4F47FF50}" type="presParOf" srcId="{9F1041E3-4E44-4636-9DFA-54385826B040}" destId="{86EE68DF-A83F-4739-BC6D-CE44DF9CBF9C}" srcOrd="0" destOrd="0" presId="urn:microsoft.com/office/officeart/2005/8/layout/lProcess2"/>
    <dgm:cxn modelId="{5C3AE8FD-6962-4245-9B1D-75699EA865FB}" type="presParOf" srcId="{9F1041E3-4E44-4636-9DFA-54385826B040}" destId="{71341D94-5EB8-47C4-9FDD-516C70EDAFD3}" srcOrd="1" destOrd="0" presId="urn:microsoft.com/office/officeart/2005/8/layout/lProcess2"/>
    <dgm:cxn modelId="{32BA32FD-0463-4022-AC0E-C6B4C645667D}" type="presParOf" srcId="{9F1041E3-4E44-4636-9DFA-54385826B040}" destId="{82458D86-744B-4D4C-B18E-BAAAF1DEE3DE}" srcOrd="2" destOrd="0" presId="urn:microsoft.com/office/officeart/2005/8/layout/lProcess2"/>
    <dgm:cxn modelId="{2E112B72-A7ED-4ED7-BD9E-30835D4A2941}" type="presParOf" srcId="{9F1041E3-4E44-4636-9DFA-54385826B040}" destId="{3DEB3683-506E-42AE-8072-3CD56F40EFF6}" srcOrd="3" destOrd="0" presId="urn:microsoft.com/office/officeart/2005/8/layout/lProcess2"/>
    <dgm:cxn modelId="{ADA35E6B-22BC-4406-A128-ECAFD1AFB920}" type="presParOf" srcId="{9F1041E3-4E44-4636-9DFA-54385826B040}" destId="{FF0F63A0-7A01-4FD1-BA09-5992AE7EB68F}" srcOrd="4" destOrd="0" presId="urn:microsoft.com/office/officeart/2005/8/layout/lProcess2"/>
    <dgm:cxn modelId="{9C4DF01B-E463-4170-82A7-39F1C74C97D4}" type="presParOf" srcId="{8FABB972-CE37-46E4-A49F-59E4AAE9C6D9}" destId="{0D8D0E5F-29FC-4162-B792-9A32C83D3C9F}" srcOrd="5" destOrd="0" presId="urn:microsoft.com/office/officeart/2005/8/layout/lProcess2"/>
    <dgm:cxn modelId="{269C096E-E7AB-4DBB-95E7-40E4E1F27B83}" type="presParOf" srcId="{8FABB972-CE37-46E4-A49F-59E4AAE9C6D9}" destId="{5EEC747C-EA14-4891-9C0B-97C1861AE8E0}" srcOrd="6" destOrd="0" presId="urn:microsoft.com/office/officeart/2005/8/layout/lProcess2"/>
    <dgm:cxn modelId="{F37A5724-1CF4-4E11-BA74-3A71A30A0C84}" type="presParOf" srcId="{5EEC747C-EA14-4891-9C0B-97C1861AE8E0}" destId="{B5FA1A79-18FA-4C0A-AD07-FE88BA68FF81}" srcOrd="0" destOrd="0" presId="urn:microsoft.com/office/officeart/2005/8/layout/lProcess2"/>
    <dgm:cxn modelId="{AACFEA96-A05F-49AD-907A-15F2D7AD8467}" type="presParOf" srcId="{5EEC747C-EA14-4891-9C0B-97C1861AE8E0}" destId="{5D7CD8BF-80E5-4AC2-9BFF-0124F2FD7862}" srcOrd="1" destOrd="0" presId="urn:microsoft.com/office/officeart/2005/8/layout/lProcess2"/>
    <dgm:cxn modelId="{6707D445-54C8-4DC2-92F4-B9383383D09B}" type="presParOf" srcId="{5EEC747C-EA14-4891-9C0B-97C1861AE8E0}" destId="{D11B0308-E704-4F7E-A46A-F4B29637FCA1}" srcOrd="2" destOrd="0" presId="urn:microsoft.com/office/officeart/2005/8/layout/lProcess2"/>
    <dgm:cxn modelId="{A85DB831-3A1A-46BA-83EC-EA6ED337EA43}" type="presParOf" srcId="{D11B0308-E704-4F7E-A46A-F4B29637FCA1}" destId="{130E5926-9860-4920-B43E-CE6BC4EA8E3B}" srcOrd="0" destOrd="0" presId="urn:microsoft.com/office/officeart/2005/8/layout/lProcess2"/>
    <dgm:cxn modelId="{745C4A71-FDD8-4836-98BC-A222B03F2A99}" type="presParOf" srcId="{130E5926-9860-4920-B43E-CE6BC4EA8E3B}" destId="{283148A5-CDF5-4B37-A34F-D3423847483F}" srcOrd="0" destOrd="0" presId="urn:microsoft.com/office/officeart/2005/8/layout/lProcess2"/>
    <dgm:cxn modelId="{7D1E9354-28BA-45E1-B40B-F2D0FD91773F}" type="presParOf" srcId="{130E5926-9860-4920-B43E-CE6BC4EA8E3B}" destId="{0742D8B5-C904-450C-BFBF-67195CA21F3A}" srcOrd="1" destOrd="0" presId="urn:microsoft.com/office/officeart/2005/8/layout/lProcess2"/>
    <dgm:cxn modelId="{4A93FAED-5FDF-47D1-896E-7EC5881F5357}" type="presParOf" srcId="{130E5926-9860-4920-B43E-CE6BC4EA8E3B}" destId="{EAEF1064-C7A2-44A0-B61E-A4D998FC4B58}" srcOrd="2" destOrd="0" presId="urn:microsoft.com/office/officeart/2005/8/layout/lProcess2"/>
    <dgm:cxn modelId="{7944E073-9A48-4C2A-B5F4-03DEE0B2E1CB}" type="presParOf" srcId="{130E5926-9860-4920-B43E-CE6BC4EA8E3B}" destId="{C1C9C5A1-2451-463C-ADD9-AD59F1EE9711}" srcOrd="3" destOrd="0" presId="urn:microsoft.com/office/officeart/2005/8/layout/lProcess2"/>
    <dgm:cxn modelId="{2E184497-75A5-4733-8480-CEB137BE2EBD}" type="presParOf" srcId="{130E5926-9860-4920-B43E-CE6BC4EA8E3B}" destId="{2C4984E6-9A76-4D7A-8E82-B1AC9D2BA161}" srcOrd="4" destOrd="0" presId="urn:microsoft.com/office/officeart/2005/8/layout/lProcess2"/>
    <dgm:cxn modelId="{ABE0F73B-2328-4BE2-B4AB-72C816F0E302}" type="presParOf" srcId="{8FABB972-CE37-46E4-A49F-59E4AAE9C6D9}" destId="{7A0855CF-D4B5-44B6-A5E0-883CB7574A2F}" srcOrd="7" destOrd="0" presId="urn:microsoft.com/office/officeart/2005/8/layout/lProcess2"/>
    <dgm:cxn modelId="{67EB1496-EA37-4779-ABFD-49ED1985E6E0}" type="presParOf" srcId="{8FABB972-CE37-46E4-A49F-59E4AAE9C6D9}" destId="{9B9F911A-B7AF-4BFA-A587-33ACA27D6459}" srcOrd="8" destOrd="0" presId="urn:microsoft.com/office/officeart/2005/8/layout/lProcess2"/>
    <dgm:cxn modelId="{355FFE04-BF1D-484A-A675-0B18F96C2917}" type="presParOf" srcId="{9B9F911A-B7AF-4BFA-A587-33ACA27D6459}" destId="{7F822D0A-711B-4972-818B-0146576AB6E1}" srcOrd="0" destOrd="0" presId="urn:microsoft.com/office/officeart/2005/8/layout/lProcess2"/>
    <dgm:cxn modelId="{C6C412B4-BD64-406B-A9E2-FC79636BF3C3}" type="presParOf" srcId="{9B9F911A-B7AF-4BFA-A587-33ACA27D6459}" destId="{6E1DD49F-C8B8-4C2F-A50E-CE3D68B081CE}" srcOrd="1" destOrd="0" presId="urn:microsoft.com/office/officeart/2005/8/layout/lProcess2"/>
    <dgm:cxn modelId="{53213127-6E26-47C6-8487-ABA090FC7504}" type="presParOf" srcId="{9B9F911A-B7AF-4BFA-A587-33ACA27D6459}" destId="{AC78F4B2-F460-40FF-A8DC-3DFE856D844F}" srcOrd="2" destOrd="0" presId="urn:microsoft.com/office/officeart/2005/8/layout/lProcess2"/>
    <dgm:cxn modelId="{48B5E936-58C3-4756-AF90-9FF95649A487}" type="presParOf" srcId="{AC78F4B2-F460-40FF-A8DC-3DFE856D844F}" destId="{C4BEF34E-39D3-4D12-97B1-57C710E3463D}" srcOrd="0" destOrd="0" presId="urn:microsoft.com/office/officeart/2005/8/layout/lProcess2"/>
    <dgm:cxn modelId="{20D2A427-73FC-4D98-9296-9ACA8529D930}" type="presParOf" srcId="{C4BEF34E-39D3-4D12-97B1-57C710E3463D}" destId="{ACC29849-DF58-4950-BC58-111C381B9BD3}" srcOrd="0" destOrd="0" presId="urn:microsoft.com/office/officeart/2005/8/layout/lProcess2"/>
    <dgm:cxn modelId="{A14C66DC-D35B-4EC4-BA0D-37129AE72592}" type="presParOf" srcId="{C4BEF34E-39D3-4D12-97B1-57C710E3463D}" destId="{54A2AFAE-19BC-4403-8719-A990426455C3}" srcOrd="1" destOrd="0" presId="urn:microsoft.com/office/officeart/2005/8/layout/lProcess2"/>
    <dgm:cxn modelId="{D42E0446-635B-49F1-B858-A029CBEB5D8A}" type="presParOf" srcId="{C4BEF34E-39D3-4D12-97B1-57C710E3463D}" destId="{638A785B-C9B1-4506-A54D-6E783EC76469}" srcOrd="2" destOrd="0" presId="urn:microsoft.com/office/officeart/2005/8/layout/lProcess2"/>
    <dgm:cxn modelId="{0EFD7269-42C5-4D62-98A2-186C01E47924}" type="presParOf" srcId="{C4BEF34E-39D3-4D12-97B1-57C710E3463D}" destId="{5F201BBE-415D-47F6-89E0-A9FE6BD04BD9}" srcOrd="3" destOrd="0" presId="urn:microsoft.com/office/officeart/2005/8/layout/lProcess2"/>
    <dgm:cxn modelId="{177E5021-26D4-4BCD-A487-775D8E6BA817}" type="presParOf" srcId="{C4BEF34E-39D3-4D12-97B1-57C710E3463D}" destId="{99C60709-7602-4603-88D0-AA5898779C06}" srcOrd="4" destOrd="0" presId="urn:microsoft.com/office/officeart/2005/8/layout/lProcess2"/>
    <dgm:cxn modelId="{437DF191-38A6-464E-8466-0B435B3491A5}" type="presParOf" srcId="{C4BEF34E-39D3-4D12-97B1-57C710E3463D}" destId="{114CF0CE-8F05-45A8-947B-426EDDD61D70}" srcOrd="5" destOrd="0" presId="urn:microsoft.com/office/officeart/2005/8/layout/lProcess2"/>
    <dgm:cxn modelId="{3E5757C9-C0CF-4D68-9D63-58476D06D664}" type="presParOf" srcId="{C4BEF34E-39D3-4D12-97B1-57C710E3463D}" destId="{3A67E4FD-B20D-46FD-892A-8E561D9192E8}" srcOrd="6" destOrd="0" presId="urn:microsoft.com/office/officeart/2005/8/layout/lProcess2"/>
    <dgm:cxn modelId="{3BC2D24D-EEEE-407A-B064-DA8CC1885DBB}" type="presParOf" srcId="{C4BEF34E-39D3-4D12-97B1-57C710E3463D}" destId="{AD3447E8-6988-4347-AA88-9323CC494E74}" srcOrd="7" destOrd="0" presId="urn:microsoft.com/office/officeart/2005/8/layout/lProcess2"/>
    <dgm:cxn modelId="{20795C58-41DB-4088-A500-1651A89C4EC6}" type="presParOf" srcId="{C4BEF34E-39D3-4D12-97B1-57C710E3463D}" destId="{FBB54EC1-4235-4C92-875A-DD2425AEDB9A}" srcOrd="8"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53F322-E778-4525-B885-B568AEDA871D}" type="doc">
      <dgm:prSet loTypeId="urn:microsoft.com/office/officeart/2005/8/layout/hProcess9" loCatId="process" qsTypeId="urn:microsoft.com/office/officeart/2005/8/quickstyle/simple1" qsCatId="simple" csTypeId="urn:microsoft.com/office/officeart/2005/8/colors/accent1_2" csCatId="accent1" phldr="1"/>
      <dgm:spPr/>
    </dgm:pt>
    <dgm:pt modelId="{6431CD30-6FED-493F-824A-CCAE01BC8F3A}">
      <dgm:prSet phldrT="[Text]" custT="1">
        <dgm:style>
          <a:lnRef idx="2">
            <a:schemeClr val="accent2"/>
          </a:lnRef>
          <a:fillRef idx="1">
            <a:schemeClr val="lt1"/>
          </a:fillRef>
          <a:effectRef idx="0">
            <a:schemeClr val="accent2"/>
          </a:effectRef>
          <a:fontRef idx="minor">
            <a:schemeClr val="dk1"/>
          </a:fontRef>
        </dgm:style>
      </dgm:prSet>
      <dgm:spPr/>
      <dgm:t>
        <a:bodyPr/>
        <a:lstStyle/>
        <a:p>
          <a:r>
            <a:rPr lang="en-GB" sz="2000" dirty="0" smtClean="0"/>
            <a:t>Invite INFE members to pilot the questionnaire</a:t>
          </a:r>
        </a:p>
      </dgm:t>
    </dgm:pt>
    <dgm:pt modelId="{E215B0CE-7ECC-45CE-B5BF-587DC9086DA0}" type="parTrans" cxnId="{196A32E1-2E8A-4444-ADBE-D121D5ECF98A}">
      <dgm:prSet/>
      <dgm:spPr/>
      <dgm:t>
        <a:bodyPr/>
        <a:lstStyle/>
        <a:p>
          <a:endParaRPr lang="en-GB"/>
        </a:p>
      </dgm:t>
    </dgm:pt>
    <dgm:pt modelId="{74FD6613-8CB6-4EA7-89DF-BFA58BE25D9C}" type="sibTrans" cxnId="{196A32E1-2E8A-4444-ADBE-D121D5ECF98A}">
      <dgm:prSet/>
      <dgm:spPr/>
      <dgm:t>
        <a:bodyPr/>
        <a:lstStyle/>
        <a:p>
          <a:endParaRPr lang="en-GB"/>
        </a:p>
      </dgm:t>
    </dgm:pt>
    <dgm:pt modelId="{8A4A8BD0-5AC3-4490-9EDF-48F8538CB6CA}">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GB" sz="1900" dirty="0" smtClean="0"/>
            <a:t>Countries translate, test and use questionnaire in large scale pilot</a:t>
          </a:r>
          <a:endParaRPr lang="en-GB" sz="1900" dirty="0"/>
        </a:p>
      </dgm:t>
    </dgm:pt>
    <dgm:pt modelId="{DC167583-8C60-45A0-81C3-E549AD620D76}" type="parTrans" cxnId="{9935FEEA-1118-4EBC-A340-701CE0B9692A}">
      <dgm:prSet/>
      <dgm:spPr/>
      <dgm:t>
        <a:bodyPr/>
        <a:lstStyle/>
        <a:p>
          <a:endParaRPr lang="en-GB"/>
        </a:p>
      </dgm:t>
    </dgm:pt>
    <dgm:pt modelId="{22333B3B-B17C-4535-8CF0-698BBC73976E}" type="sibTrans" cxnId="{9935FEEA-1118-4EBC-A340-701CE0B9692A}">
      <dgm:prSet/>
      <dgm:spPr/>
      <dgm:t>
        <a:bodyPr/>
        <a:lstStyle/>
        <a:p>
          <a:endParaRPr lang="en-GB"/>
        </a:p>
      </dgm:t>
    </dgm:pt>
    <dgm:pt modelId="{C68D5323-5ABC-4621-9896-A384B809A7CD}">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en-GB" sz="2000" dirty="0" smtClean="0"/>
            <a:t>OECD collect data from pilot countries and create a master dataset</a:t>
          </a:r>
          <a:endParaRPr lang="en-GB" sz="2000" dirty="0"/>
        </a:p>
      </dgm:t>
    </dgm:pt>
    <dgm:pt modelId="{780DBCEA-03CF-44AF-BAF4-4FDB38AFE16C}" type="parTrans" cxnId="{C9832392-B519-4217-8824-70D8D8B71D56}">
      <dgm:prSet/>
      <dgm:spPr/>
      <dgm:t>
        <a:bodyPr/>
        <a:lstStyle/>
        <a:p>
          <a:endParaRPr lang="en-GB"/>
        </a:p>
      </dgm:t>
    </dgm:pt>
    <dgm:pt modelId="{92E1401A-5177-4F2F-8304-CDB3310AF59A}" type="sibTrans" cxnId="{C9832392-B519-4217-8824-70D8D8B71D56}">
      <dgm:prSet/>
      <dgm:spPr/>
      <dgm:t>
        <a:bodyPr/>
        <a:lstStyle/>
        <a:p>
          <a:endParaRPr lang="en-GB"/>
        </a:p>
      </dgm:t>
    </dgm:pt>
    <dgm:pt modelId="{5A7020CA-4DF3-499B-8B85-A7596DE43DA3}" type="pres">
      <dgm:prSet presAssocID="{E753F322-E778-4525-B885-B568AEDA871D}" presName="CompostProcess" presStyleCnt="0">
        <dgm:presLayoutVars>
          <dgm:dir/>
          <dgm:resizeHandles val="exact"/>
        </dgm:presLayoutVars>
      </dgm:prSet>
      <dgm:spPr/>
    </dgm:pt>
    <dgm:pt modelId="{656FF063-717F-4F66-B451-DB311E222320}" type="pres">
      <dgm:prSet presAssocID="{E753F322-E778-4525-B885-B568AEDA871D}" presName="arrow" presStyleLbl="bgShp" presStyleIdx="0" presStyleCnt="1">
        <dgm:style>
          <a:lnRef idx="1">
            <a:schemeClr val="accent5"/>
          </a:lnRef>
          <a:fillRef idx="3">
            <a:schemeClr val="accent5"/>
          </a:fillRef>
          <a:effectRef idx="2">
            <a:schemeClr val="accent5"/>
          </a:effectRef>
          <a:fontRef idx="minor">
            <a:schemeClr val="lt1"/>
          </a:fontRef>
        </dgm:style>
      </dgm:prSet>
      <dgm:spPr/>
    </dgm:pt>
    <dgm:pt modelId="{87C3B361-88F0-481F-B0D1-3569CCC7BB87}" type="pres">
      <dgm:prSet presAssocID="{E753F322-E778-4525-B885-B568AEDA871D}" presName="linearProcess" presStyleCnt="0"/>
      <dgm:spPr/>
    </dgm:pt>
    <dgm:pt modelId="{2EF3D4A9-C501-467D-9148-BBE06D410D26}" type="pres">
      <dgm:prSet presAssocID="{6431CD30-6FED-493F-824A-CCAE01BC8F3A}" presName="textNode" presStyleLbl="node1" presStyleIdx="0" presStyleCnt="3" custScaleX="101694" custScaleY="119089">
        <dgm:presLayoutVars>
          <dgm:bulletEnabled val="1"/>
        </dgm:presLayoutVars>
      </dgm:prSet>
      <dgm:spPr/>
      <dgm:t>
        <a:bodyPr/>
        <a:lstStyle/>
        <a:p>
          <a:endParaRPr lang="en-GB"/>
        </a:p>
      </dgm:t>
    </dgm:pt>
    <dgm:pt modelId="{5305B785-9244-44F8-866B-371F5075447F}" type="pres">
      <dgm:prSet presAssocID="{74FD6613-8CB6-4EA7-89DF-BFA58BE25D9C}" presName="sibTrans" presStyleCnt="0"/>
      <dgm:spPr/>
    </dgm:pt>
    <dgm:pt modelId="{C757C1CD-F1C1-4B7D-B1CB-52BC5E60E27F}" type="pres">
      <dgm:prSet presAssocID="{8A4A8BD0-5AC3-4490-9EDF-48F8538CB6CA}" presName="textNode" presStyleLbl="node1" presStyleIdx="1" presStyleCnt="3">
        <dgm:presLayoutVars>
          <dgm:bulletEnabled val="1"/>
        </dgm:presLayoutVars>
      </dgm:prSet>
      <dgm:spPr/>
      <dgm:t>
        <a:bodyPr/>
        <a:lstStyle/>
        <a:p>
          <a:endParaRPr lang="en-GB"/>
        </a:p>
      </dgm:t>
    </dgm:pt>
    <dgm:pt modelId="{1ACF1916-38BD-4FEB-B675-63B7D8893AB8}" type="pres">
      <dgm:prSet presAssocID="{22333B3B-B17C-4535-8CF0-698BBC73976E}" presName="sibTrans" presStyleCnt="0"/>
      <dgm:spPr/>
    </dgm:pt>
    <dgm:pt modelId="{02CE8F6C-9CBF-4992-9E5C-6B1A0A170C82}" type="pres">
      <dgm:prSet presAssocID="{C68D5323-5ABC-4621-9896-A384B809A7CD}" presName="textNode" presStyleLbl="node1" presStyleIdx="2" presStyleCnt="3" custScaleX="73350" custScaleY="119560">
        <dgm:presLayoutVars>
          <dgm:bulletEnabled val="1"/>
        </dgm:presLayoutVars>
      </dgm:prSet>
      <dgm:spPr/>
      <dgm:t>
        <a:bodyPr/>
        <a:lstStyle/>
        <a:p>
          <a:endParaRPr lang="en-GB"/>
        </a:p>
      </dgm:t>
    </dgm:pt>
  </dgm:ptLst>
  <dgm:cxnLst>
    <dgm:cxn modelId="{69AF5DFE-9DBC-4EC7-BB0E-CD5D65126DEE}" type="presOf" srcId="{C68D5323-5ABC-4621-9896-A384B809A7CD}" destId="{02CE8F6C-9CBF-4992-9E5C-6B1A0A170C82}" srcOrd="0" destOrd="0" presId="urn:microsoft.com/office/officeart/2005/8/layout/hProcess9"/>
    <dgm:cxn modelId="{775839B8-A48F-4BCD-8C57-9BBF747D2FD5}" type="presOf" srcId="{E753F322-E778-4525-B885-B568AEDA871D}" destId="{5A7020CA-4DF3-499B-8B85-A7596DE43DA3}" srcOrd="0" destOrd="0" presId="urn:microsoft.com/office/officeart/2005/8/layout/hProcess9"/>
    <dgm:cxn modelId="{9935FEEA-1118-4EBC-A340-701CE0B9692A}" srcId="{E753F322-E778-4525-B885-B568AEDA871D}" destId="{8A4A8BD0-5AC3-4490-9EDF-48F8538CB6CA}" srcOrd="1" destOrd="0" parTransId="{DC167583-8C60-45A0-81C3-E549AD620D76}" sibTransId="{22333B3B-B17C-4535-8CF0-698BBC73976E}"/>
    <dgm:cxn modelId="{7BE75A3C-160A-4F9A-AE76-0FF2BC8B9934}" type="presOf" srcId="{6431CD30-6FED-493F-824A-CCAE01BC8F3A}" destId="{2EF3D4A9-C501-467D-9148-BBE06D410D26}" srcOrd="0" destOrd="0" presId="urn:microsoft.com/office/officeart/2005/8/layout/hProcess9"/>
    <dgm:cxn modelId="{C9832392-B519-4217-8824-70D8D8B71D56}" srcId="{E753F322-E778-4525-B885-B568AEDA871D}" destId="{C68D5323-5ABC-4621-9896-A384B809A7CD}" srcOrd="2" destOrd="0" parTransId="{780DBCEA-03CF-44AF-BAF4-4FDB38AFE16C}" sibTransId="{92E1401A-5177-4F2F-8304-CDB3310AF59A}"/>
    <dgm:cxn modelId="{196A32E1-2E8A-4444-ADBE-D121D5ECF98A}" srcId="{E753F322-E778-4525-B885-B568AEDA871D}" destId="{6431CD30-6FED-493F-824A-CCAE01BC8F3A}" srcOrd="0" destOrd="0" parTransId="{E215B0CE-7ECC-45CE-B5BF-587DC9086DA0}" sibTransId="{74FD6613-8CB6-4EA7-89DF-BFA58BE25D9C}"/>
    <dgm:cxn modelId="{EB203354-1EF2-4F24-B424-C6D73C8D386E}" type="presOf" srcId="{8A4A8BD0-5AC3-4490-9EDF-48F8538CB6CA}" destId="{C757C1CD-F1C1-4B7D-B1CB-52BC5E60E27F}" srcOrd="0" destOrd="0" presId="urn:microsoft.com/office/officeart/2005/8/layout/hProcess9"/>
    <dgm:cxn modelId="{F79A1B8D-18B9-454A-9BAC-378D4FA5859E}" type="presParOf" srcId="{5A7020CA-4DF3-499B-8B85-A7596DE43DA3}" destId="{656FF063-717F-4F66-B451-DB311E222320}" srcOrd="0" destOrd="0" presId="urn:microsoft.com/office/officeart/2005/8/layout/hProcess9"/>
    <dgm:cxn modelId="{BFE85C82-8776-4BD2-B03B-0AB1CEE9FC28}" type="presParOf" srcId="{5A7020CA-4DF3-499B-8B85-A7596DE43DA3}" destId="{87C3B361-88F0-481F-B0D1-3569CCC7BB87}" srcOrd="1" destOrd="0" presId="urn:microsoft.com/office/officeart/2005/8/layout/hProcess9"/>
    <dgm:cxn modelId="{2B806E45-4EA7-484F-AB65-C28332B3EF20}" type="presParOf" srcId="{87C3B361-88F0-481F-B0D1-3569CCC7BB87}" destId="{2EF3D4A9-C501-467D-9148-BBE06D410D26}" srcOrd="0" destOrd="0" presId="urn:microsoft.com/office/officeart/2005/8/layout/hProcess9"/>
    <dgm:cxn modelId="{33E5CE27-359F-401E-8DAB-8AAAA0C25E54}" type="presParOf" srcId="{87C3B361-88F0-481F-B0D1-3569CCC7BB87}" destId="{5305B785-9244-44F8-866B-371F5075447F}" srcOrd="1" destOrd="0" presId="urn:microsoft.com/office/officeart/2005/8/layout/hProcess9"/>
    <dgm:cxn modelId="{5A4190FF-7C2C-400B-B2A6-40D6B4AD890C}" type="presParOf" srcId="{87C3B361-88F0-481F-B0D1-3569CCC7BB87}" destId="{C757C1CD-F1C1-4B7D-B1CB-52BC5E60E27F}" srcOrd="2" destOrd="0" presId="urn:microsoft.com/office/officeart/2005/8/layout/hProcess9"/>
    <dgm:cxn modelId="{18A0AF63-50D9-464B-8258-4BB307B8310A}" type="presParOf" srcId="{87C3B361-88F0-481F-B0D1-3569CCC7BB87}" destId="{1ACF1916-38BD-4FEB-B675-63B7D8893AB8}" srcOrd="3" destOrd="0" presId="urn:microsoft.com/office/officeart/2005/8/layout/hProcess9"/>
    <dgm:cxn modelId="{FDCBFBE5-EE63-436D-8287-48113CBEFF58}" type="presParOf" srcId="{87C3B361-88F0-481F-B0D1-3569CCC7BB87}" destId="{02CE8F6C-9CBF-4992-9E5C-6B1A0A170C82}"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67494CB-84C7-4B47-B8BD-C7649E3FA077}" type="doc">
      <dgm:prSet loTypeId="urn:microsoft.com/office/officeart/2005/8/layout/list1" loCatId="list" qsTypeId="urn:microsoft.com/office/officeart/2005/8/quickstyle/simple5" qsCatId="simple" csTypeId="urn:microsoft.com/office/officeart/2005/8/colors/colorful2" csCatId="colorful" phldr="1"/>
      <dgm:spPr/>
      <dgm:t>
        <a:bodyPr/>
        <a:lstStyle/>
        <a:p>
          <a:endParaRPr lang="en-US"/>
        </a:p>
      </dgm:t>
    </dgm:pt>
    <dgm:pt modelId="{FDB06A27-C786-4635-9343-300EAE920891}">
      <dgm:prSet custT="1">
        <dgm:style>
          <a:lnRef idx="0">
            <a:schemeClr val="accent1"/>
          </a:lnRef>
          <a:fillRef idx="3">
            <a:schemeClr val="accent1"/>
          </a:fillRef>
          <a:effectRef idx="3">
            <a:schemeClr val="accent1"/>
          </a:effectRef>
          <a:fontRef idx="minor">
            <a:schemeClr val="lt1"/>
          </a:fontRef>
        </dgm:style>
      </dgm:prSet>
      <dgm:spPr/>
      <dgm:t>
        <a:bodyPr/>
        <a:lstStyle/>
        <a:p>
          <a:pPr rtl="0"/>
          <a:r>
            <a:rPr lang="en-GB" sz="2800" dirty="0" smtClean="0">
              <a:latin typeface="+mj-lt"/>
            </a:rPr>
            <a:t>Data collected by professional survey organisations in each country using a robust method to maximise comparability</a:t>
          </a:r>
          <a:endParaRPr lang="en-US" sz="2800" dirty="0">
            <a:latin typeface="+mj-lt"/>
          </a:endParaRPr>
        </a:p>
      </dgm:t>
    </dgm:pt>
    <dgm:pt modelId="{37D5B80A-BD81-41BE-AED9-C8143D143104}" type="parTrans" cxnId="{7F6F6537-9825-43B2-BB0F-81DA0C7B229E}">
      <dgm:prSet/>
      <dgm:spPr/>
      <dgm:t>
        <a:bodyPr/>
        <a:lstStyle/>
        <a:p>
          <a:endParaRPr lang="en-US"/>
        </a:p>
      </dgm:t>
    </dgm:pt>
    <dgm:pt modelId="{94F9A26C-A525-4F40-8ED9-8F5C00AD5E6F}" type="sibTrans" cxnId="{7F6F6537-9825-43B2-BB0F-81DA0C7B229E}">
      <dgm:prSet/>
      <dgm:spPr/>
      <dgm:t>
        <a:bodyPr/>
        <a:lstStyle/>
        <a:p>
          <a:endParaRPr lang="en-US"/>
        </a:p>
      </dgm:t>
    </dgm:pt>
    <dgm:pt modelId="{B1FE4D9D-C6A6-46DB-AD42-7E6A8014D6AE}">
      <dgm:prSet custT="1">
        <dgm:style>
          <a:lnRef idx="0">
            <a:schemeClr val="accent1"/>
          </a:lnRef>
          <a:fillRef idx="3">
            <a:schemeClr val="accent1"/>
          </a:fillRef>
          <a:effectRef idx="3">
            <a:schemeClr val="accent1"/>
          </a:effectRef>
          <a:fontRef idx="minor">
            <a:schemeClr val="lt1"/>
          </a:fontRef>
        </dgm:style>
      </dgm:prSet>
      <dgm:spPr/>
      <dgm:t>
        <a:bodyPr anchor="ctr"/>
        <a:lstStyle/>
        <a:p>
          <a:pPr rtl="0"/>
          <a:r>
            <a:rPr lang="en-GB" sz="2800" dirty="0" smtClean="0">
              <a:latin typeface="+mj-lt"/>
            </a:rPr>
            <a:t>Careful translation to retain the meaning of questions</a:t>
          </a:r>
          <a:endParaRPr lang="en-US" sz="2800" dirty="0">
            <a:latin typeface="+mj-lt"/>
          </a:endParaRPr>
        </a:p>
      </dgm:t>
    </dgm:pt>
    <dgm:pt modelId="{EB32E0AD-2659-4988-AEBF-9545503FD8F7}" type="parTrans" cxnId="{1E9ED092-61F1-4B3B-88A8-FB1B04FA6F8B}">
      <dgm:prSet/>
      <dgm:spPr/>
      <dgm:t>
        <a:bodyPr/>
        <a:lstStyle/>
        <a:p>
          <a:endParaRPr lang="en-US"/>
        </a:p>
      </dgm:t>
    </dgm:pt>
    <dgm:pt modelId="{79C6829F-7ADC-424B-A6DE-66D4B2AC4E9A}" type="sibTrans" cxnId="{1E9ED092-61F1-4B3B-88A8-FB1B04FA6F8B}">
      <dgm:prSet/>
      <dgm:spPr/>
      <dgm:t>
        <a:bodyPr/>
        <a:lstStyle/>
        <a:p>
          <a:endParaRPr lang="en-US"/>
        </a:p>
      </dgm:t>
    </dgm:pt>
    <dgm:pt modelId="{453F9871-58BD-4ABB-9569-7F9D61F52E47}">
      <dgm:prSet custT="1">
        <dgm:style>
          <a:lnRef idx="0">
            <a:schemeClr val="accent1"/>
          </a:lnRef>
          <a:fillRef idx="3">
            <a:schemeClr val="accent1"/>
          </a:fillRef>
          <a:effectRef idx="3">
            <a:schemeClr val="accent1"/>
          </a:effectRef>
          <a:fontRef idx="minor">
            <a:schemeClr val="lt1"/>
          </a:fontRef>
        </dgm:style>
      </dgm:prSet>
      <dgm:spPr/>
      <dgm:t>
        <a:bodyPr anchor="ctr"/>
        <a:lstStyle/>
        <a:p>
          <a:pPr rtl="0"/>
          <a:r>
            <a:rPr lang="en-GB" sz="2800" dirty="0" smtClean="0">
              <a:latin typeface="+mj-lt"/>
            </a:rPr>
            <a:t>Target achieved sample of 1000+ individuals aged 18+ </a:t>
          </a:r>
          <a:endParaRPr lang="en-US" sz="2800" dirty="0">
            <a:latin typeface="+mj-lt"/>
          </a:endParaRPr>
        </a:p>
      </dgm:t>
    </dgm:pt>
    <dgm:pt modelId="{55ACE280-D07D-498A-941F-EF788A55F66E}" type="parTrans" cxnId="{902DAB16-EA7E-4240-9477-54AA87713E44}">
      <dgm:prSet/>
      <dgm:spPr/>
      <dgm:t>
        <a:bodyPr/>
        <a:lstStyle/>
        <a:p>
          <a:endParaRPr lang="en-US"/>
        </a:p>
      </dgm:t>
    </dgm:pt>
    <dgm:pt modelId="{3F06FD84-66E2-4803-A3E2-AD7D168B4AB5}" type="sibTrans" cxnId="{902DAB16-EA7E-4240-9477-54AA87713E44}">
      <dgm:prSet/>
      <dgm:spPr/>
      <dgm:t>
        <a:bodyPr/>
        <a:lstStyle/>
        <a:p>
          <a:endParaRPr lang="en-US"/>
        </a:p>
      </dgm:t>
    </dgm:pt>
    <dgm:pt modelId="{A02C0D3D-F766-4903-B955-95A91EA96D54}">
      <dgm:prSet custT="1">
        <dgm:style>
          <a:lnRef idx="0">
            <a:schemeClr val="accent1"/>
          </a:lnRef>
          <a:fillRef idx="3">
            <a:schemeClr val="accent1"/>
          </a:fillRef>
          <a:effectRef idx="3">
            <a:schemeClr val="accent1"/>
          </a:effectRef>
          <a:fontRef idx="minor">
            <a:schemeClr val="lt1"/>
          </a:fontRef>
        </dgm:style>
      </dgm:prSet>
      <dgm:spPr/>
      <dgm:t>
        <a:bodyPr anchor="ctr"/>
        <a:lstStyle/>
        <a:p>
          <a:pPr rtl="0"/>
          <a:r>
            <a:rPr lang="en-GB" sz="2800" dirty="0" smtClean="0">
              <a:latin typeface="+mj-lt"/>
            </a:rPr>
            <a:t>Weighted data to reflect gender/ age distribution</a:t>
          </a:r>
          <a:endParaRPr lang="en-US" sz="2800" dirty="0">
            <a:latin typeface="+mj-lt"/>
          </a:endParaRPr>
        </a:p>
      </dgm:t>
    </dgm:pt>
    <dgm:pt modelId="{A946FD66-7BEB-43E3-8D86-3C80C64E212F}" type="parTrans" cxnId="{72F9C47F-7175-41BF-BA85-8388139D6479}">
      <dgm:prSet/>
      <dgm:spPr/>
      <dgm:t>
        <a:bodyPr/>
        <a:lstStyle/>
        <a:p>
          <a:endParaRPr lang="en-US"/>
        </a:p>
      </dgm:t>
    </dgm:pt>
    <dgm:pt modelId="{53D5B841-8B48-4DAC-9CDD-601DE3CA6A4B}" type="sibTrans" cxnId="{72F9C47F-7175-41BF-BA85-8388139D6479}">
      <dgm:prSet/>
      <dgm:spPr/>
      <dgm:t>
        <a:bodyPr/>
        <a:lstStyle/>
        <a:p>
          <a:endParaRPr lang="en-US"/>
        </a:p>
      </dgm:t>
    </dgm:pt>
    <dgm:pt modelId="{261A71B4-2290-4062-9532-CDB4EFF78794}">
      <dgm:prSet custT="1">
        <dgm:style>
          <a:lnRef idx="0">
            <a:schemeClr val="accent1"/>
          </a:lnRef>
          <a:fillRef idx="3">
            <a:schemeClr val="accent1"/>
          </a:fillRef>
          <a:effectRef idx="3">
            <a:schemeClr val="accent1"/>
          </a:effectRef>
          <a:fontRef idx="minor">
            <a:schemeClr val="lt1"/>
          </a:fontRef>
        </dgm:style>
      </dgm:prSet>
      <dgm:spPr/>
      <dgm:t>
        <a:bodyPr anchor="ctr"/>
        <a:lstStyle/>
        <a:p>
          <a:pPr rtl="0"/>
          <a:r>
            <a:rPr lang="fr-FR" sz="2800" dirty="0" err="1" smtClean="0">
              <a:latin typeface="+mj-lt"/>
            </a:rPr>
            <a:t>Personal</a:t>
          </a:r>
          <a:r>
            <a:rPr lang="fr-FR" sz="2800" dirty="0" smtClean="0">
              <a:latin typeface="+mj-lt"/>
            </a:rPr>
            <a:t> interviews (</a:t>
          </a:r>
          <a:r>
            <a:rPr lang="fr-FR" sz="2800" dirty="0" err="1" smtClean="0">
              <a:latin typeface="+mj-lt"/>
            </a:rPr>
            <a:t>some</a:t>
          </a:r>
          <a:r>
            <a:rPr lang="fr-FR" sz="2800" dirty="0" smtClean="0">
              <a:latin typeface="+mj-lt"/>
            </a:rPr>
            <a:t> online: </a:t>
          </a:r>
          <a:r>
            <a:rPr lang="fr-FR" sz="2800" dirty="0" err="1" smtClean="0">
              <a:latin typeface="+mj-lt"/>
            </a:rPr>
            <a:t>Norway</a:t>
          </a:r>
          <a:r>
            <a:rPr lang="fr-FR" sz="2800" dirty="0" smtClean="0">
              <a:latin typeface="+mj-lt"/>
            </a:rPr>
            <a:t>) </a:t>
          </a:r>
          <a:endParaRPr lang="en-US" sz="2800" dirty="0">
            <a:latin typeface="+mj-lt"/>
          </a:endParaRPr>
        </a:p>
      </dgm:t>
    </dgm:pt>
    <dgm:pt modelId="{334CD12A-090A-4F52-8767-1AC03AB80245}" type="parTrans" cxnId="{FAE46332-F7DB-4359-B502-E34E9C165912}">
      <dgm:prSet/>
      <dgm:spPr/>
      <dgm:t>
        <a:bodyPr/>
        <a:lstStyle/>
        <a:p>
          <a:endParaRPr lang="en-US"/>
        </a:p>
      </dgm:t>
    </dgm:pt>
    <dgm:pt modelId="{0E439C33-F253-4283-AD0D-07B0C36B5342}" type="sibTrans" cxnId="{FAE46332-F7DB-4359-B502-E34E9C165912}">
      <dgm:prSet/>
      <dgm:spPr/>
      <dgm:t>
        <a:bodyPr/>
        <a:lstStyle/>
        <a:p>
          <a:endParaRPr lang="en-US"/>
        </a:p>
      </dgm:t>
    </dgm:pt>
    <dgm:pt modelId="{43386F9C-F9BC-4341-B8A2-6B8F94F9D51C}" type="pres">
      <dgm:prSet presAssocID="{C67494CB-84C7-4B47-B8BD-C7649E3FA077}" presName="linear" presStyleCnt="0">
        <dgm:presLayoutVars>
          <dgm:dir/>
          <dgm:animLvl val="lvl"/>
          <dgm:resizeHandles val="exact"/>
        </dgm:presLayoutVars>
      </dgm:prSet>
      <dgm:spPr/>
      <dgm:t>
        <a:bodyPr/>
        <a:lstStyle/>
        <a:p>
          <a:endParaRPr lang="en-GB"/>
        </a:p>
      </dgm:t>
    </dgm:pt>
    <dgm:pt modelId="{35E5539B-3303-4353-9E13-08EAE3593745}" type="pres">
      <dgm:prSet presAssocID="{FDB06A27-C786-4635-9343-300EAE920891}" presName="parentLin" presStyleCnt="0"/>
      <dgm:spPr/>
      <dgm:t>
        <a:bodyPr/>
        <a:lstStyle/>
        <a:p>
          <a:endParaRPr lang="en-GB"/>
        </a:p>
      </dgm:t>
    </dgm:pt>
    <dgm:pt modelId="{E9597923-6D8C-456A-BDEB-2837947524B3}" type="pres">
      <dgm:prSet presAssocID="{FDB06A27-C786-4635-9343-300EAE920891}" presName="parentLeftMargin" presStyleLbl="node1" presStyleIdx="0" presStyleCnt="1"/>
      <dgm:spPr/>
      <dgm:t>
        <a:bodyPr/>
        <a:lstStyle/>
        <a:p>
          <a:endParaRPr lang="en-GB"/>
        </a:p>
      </dgm:t>
    </dgm:pt>
    <dgm:pt modelId="{3A4228B0-3095-4B67-BE82-4FE8A73A40F1}" type="pres">
      <dgm:prSet presAssocID="{FDB06A27-C786-4635-9343-300EAE920891}" presName="parentText" presStyleLbl="node1" presStyleIdx="0" presStyleCnt="1">
        <dgm:presLayoutVars>
          <dgm:chMax val="0"/>
          <dgm:bulletEnabled val="1"/>
        </dgm:presLayoutVars>
      </dgm:prSet>
      <dgm:spPr/>
      <dgm:t>
        <a:bodyPr/>
        <a:lstStyle/>
        <a:p>
          <a:endParaRPr lang="en-GB"/>
        </a:p>
      </dgm:t>
    </dgm:pt>
    <dgm:pt modelId="{39254E1C-AB59-4B6E-B7CB-7780CF1928A5}" type="pres">
      <dgm:prSet presAssocID="{FDB06A27-C786-4635-9343-300EAE920891}" presName="negativeSpace" presStyleCnt="0"/>
      <dgm:spPr/>
      <dgm:t>
        <a:bodyPr/>
        <a:lstStyle/>
        <a:p>
          <a:endParaRPr lang="en-GB"/>
        </a:p>
      </dgm:t>
    </dgm:pt>
    <dgm:pt modelId="{B7AF5872-EC14-4461-9469-EB534286FD38}" type="pres">
      <dgm:prSet presAssocID="{FDB06A27-C786-4635-9343-300EAE920891}" presName="childText" presStyleLbl="conFgAcc1" presStyleIdx="0" presStyleCnt="1">
        <dgm:presLayoutVars>
          <dgm:bulletEnabled val="1"/>
        </dgm:presLayoutVars>
      </dgm:prSet>
      <dgm:spPr/>
      <dgm:t>
        <a:bodyPr/>
        <a:lstStyle/>
        <a:p>
          <a:endParaRPr lang="en-GB"/>
        </a:p>
      </dgm:t>
    </dgm:pt>
  </dgm:ptLst>
  <dgm:cxnLst>
    <dgm:cxn modelId="{F1D32355-28EA-4AFE-9AEE-2BF78FC6FA31}" type="presOf" srcId="{B1FE4D9D-C6A6-46DB-AD42-7E6A8014D6AE}" destId="{B7AF5872-EC14-4461-9469-EB534286FD38}" srcOrd="0" destOrd="0" presId="urn:microsoft.com/office/officeart/2005/8/layout/list1"/>
    <dgm:cxn modelId="{1E9ED092-61F1-4B3B-88A8-FB1B04FA6F8B}" srcId="{FDB06A27-C786-4635-9343-300EAE920891}" destId="{B1FE4D9D-C6A6-46DB-AD42-7E6A8014D6AE}" srcOrd="0" destOrd="0" parTransId="{EB32E0AD-2659-4988-AEBF-9545503FD8F7}" sibTransId="{79C6829F-7ADC-424B-A6DE-66D4B2AC4E9A}"/>
    <dgm:cxn modelId="{6C33FC20-0C03-4869-9989-DAA58317BAE1}" type="presOf" srcId="{453F9871-58BD-4ABB-9569-7F9D61F52E47}" destId="{B7AF5872-EC14-4461-9469-EB534286FD38}" srcOrd="0" destOrd="1" presId="urn:microsoft.com/office/officeart/2005/8/layout/list1"/>
    <dgm:cxn modelId="{65725CCF-C770-4723-B3B8-EC60270EA260}" type="presOf" srcId="{A02C0D3D-F766-4903-B955-95A91EA96D54}" destId="{B7AF5872-EC14-4461-9469-EB534286FD38}" srcOrd="0" destOrd="2" presId="urn:microsoft.com/office/officeart/2005/8/layout/list1"/>
    <dgm:cxn modelId="{D4F74866-554E-40A2-A636-88BA3E2FD881}" type="presOf" srcId="{FDB06A27-C786-4635-9343-300EAE920891}" destId="{E9597923-6D8C-456A-BDEB-2837947524B3}" srcOrd="0" destOrd="0" presId="urn:microsoft.com/office/officeart/2005/8/layout/list1"/>
    <dgm:cxn modelId="{6117D38F-BBF8-428E-9731-350BACD7FB7B}" type="presOf" srcId="{C67494CB-84C7-4B47-B8BD-C7649E3FA077}" destId="{43386F9C-F9BC-4341-B8A2-6B8F94F9D51C}" srcOrd="0" destOrd="0" presId="urn:microsoft.com/office/officeart/2005/8/layout/list1"/>
    <dgm:cxn modelId="{902DAB16-EA7E-4240-9477-54AA87713E44}" srcId="{FDB06A27-C786-4635-9343-300EAE920891}" destId="{453F9871-58BD-4ABB-9569-7F9D61F52E47}" srcOrd="1" destOrd="0" parTransId="{55ACE280-D07D-498A-941F-EF788A55F66E}" sibTransId="{3F06FD84-66E2-4803-A3E2-AD7D168B4AB5}"/>
    <dgm:cxn modelId="{021A332F-8E69-4E8F-A23C-C24B64FA38EA}" type="presOf" srcId="{261A71B4-2290-4062-9532-CDB4EFF78794}" destId="{B7AF5872-EC14-4461-9469-EB534286FD38}" srcOrd="0" destOrd="3" presId="urn:microsoft.com/office/officeart/2005/8/layout/list1"/>
    <dgm:cxn modelId="{FAE46332-F7DB-4359-B502-E34E9C165912}" srcId="{FDB06A27-C786-4635-9343-300EAE920891}" destId="{261A71B4-2290-4062-9532-CDB4EFF78794}" srcOrd="3" destOrd="0" parTransId="{334CD12A-090A-4F52-8767-1AC03AB80245}" sibTransId="{0E439C33-F253-4283-AD0D-07B0C36B5342}"/>
    <dgm:cxn modelId="{7F6F6537-9825-43B2-BB0F-81DA0C7B229E}" srcId="{C67494CB-84C7-4B47-B8BD-C7649E3FA077}" destId="{FDB06A27-C786-4635-9343-300EAE920891}" srcOrd="0" destOrd="0" parTransId="{37D5B80A-BD81-41BE-AED9-C8143D143104}" sibTransId="{94F9A26C-A525-4F40-8ED9-8F5C00AD5E6F}"/>
    <dgm:cxn modelId="{9E2C3ACA-599E-41EF-8DCB-B3E76375792F}" type="presOf" srcId="{FDB06A27-C786-4635-9343-300EAE920891}" destId="{3A4228B0-3095-4B67-BE82-4FE8A73A40F1}" srcOrd="1" destOrd="0" presId="urn:microsoft.com/office/officeart/2005/8/layout/list1"/>
    <dgm:cxn modelId="{72F9C47F-7175-41BF-BA85-8388139D6479}" srcId="{FDB06A27-C786-4635-9343-300EAE920891}" destId="{A02C0D3D-F766-4903-B955-95A91EA96D54}" srcOrd="2" destOrd="0" parTransId="{A946FD66-7BEB-43E3-8D86-3C80C64E212F}" sibTransId="{53D5B841-8B48-4DAC-9CDD-601DE3CA6A4B}"/>
    <dgm:cxn modelId="{69EE1F72-4648-4860-9FC4-AA9E4D49918F}" type="presParOf" srcId="{43386F9C-F9BC-4341-B8A2-6B8F94F9D51C}" destId="{35E5539B-3303-4353-9E13-08EAE3593745}" srcOrd="0" destOrd="0" presId="urn:microsoft.com/office/officeart/2005/8/layout/list1"/>
    <dgm:cxn modelId="{B021087C-33E6-47DE-A3C0-A43DBC4AE7D0}" type="presParOf" srcId="{35E5539B-3303-4353-9E13-08EAE3593745}" destId="{E9597923-6D8C-456A-BDEB-2837947524B3}" srcOrd="0" destOrd="0" presId="urn:microsoft.com/office/officeart/2005/8/layout/list1"/>
    <dgm:cxn modelId="{264476FD-BD62-4B15-BBE5-93BC117B731A}" type="presParOf" srcId="{35E5539B-3303-4353-9E13-08EAE3593745}" destId="{3A4228B0-3095-4B67-BE82-4FE8A73A40F1}" srcOrd="1" destOrd="0" presId="urn:microsoft.com/office/officeart/2005/8/layout/list1"/>
    <dgm:cxn modelId="{9D0C4A6B-BDEF-4B50-B3C7-8BEEDAA5865C}" type="presParOf" srcId="{43386F9C-F9BC-4341-B8A2-6B8F94F9D51C}" destId="{39254E1C-AB59-4B6E-B7CB-7780CF1928A5}" srcOrd="1" destOrd="0" presId="urn:microsoft.com/office/officeart/2005/8/layout/list1"/>
    <dgm:cxn modelId="{A4672B40-8C93-4B44-A1F3-249052B1C4E7}" type="presParOf" srcId="{43386F9C-F9BC-4341-B8A2-6B8F94F9D51C}" destId="{B7AF5872-EC14-4461-9469-EB534286FD38}"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734BFD-4CBD-465F-9552-D7460CE4CE7C}" type="doc">
      <dgm:prSet loTypeId="urn:microsoft.com/office/officeart/2005/8/layout/equation2" loCatId="process" qsTypeId="urn:microsoft.com/office/officeart/2005/8/quickstyle/simple1" qsCatId="simple" csTypeId="urn:microsoft.com/office/officeart/2005/8/colors/accent1_2" csCatId="accent1" phldr="1"/>
      <dgm:spPr/>
    </dgm:pt>
    <dgm:pt modelId="{27E03629-0F13-4A41-AC29-42A86816C1C5}">
      <dgm:prSet phldrT="[Text]" custT="1">
        <dgm:style>
          <a:lnRef idx="2">
            <a:schemeClr val="accent4"/>
          </a:lnRef>
          <a:fillRef idx="1">
            <a:schemeClr val="lt1"/>
          </a:fillRef>
          <a:effectRef idx="0">
            <a:schemeClr val="accent4"/>
          </a:effectRef>
          <a:fontRef idx="minor">
            <a:schemeClr val="dk1"/>
          </a:fontRef>
        </dgm:style>
      </dgm:prSet>
      <dgm:spPr/>
      <dgm:t>
        <a:bodyPr/>
        <a:lstStyle/>
        <a:p>
          <a:r>
            <a:rPr lang="en-GB" sz="2000" i="1" u="sng" dirty="0" smtClean="0"/>
            <a:t>Knowledge </a:t>
          </a:r>
          <a:r>
            <a:rPr lang="en-GB" sz="2000" i="0" u="none" dirty="0" smtClean="0"/>
            <a:t>Maximum of 8 points </a:t>
          </a:r>
        </a:p>
        <a:p>
          <a:r>
            <a:rPr lang="en-GB" sz="2000" i="0" u="none" dirty="0" smtClean="0"/>
            <a:t>(High score 6+)</a:t>
          </a:r>
          <a:endParaRPr lang="en-GB" sz="2000" i="0" u="none" dirty="0"/>
        </a:p>
      </dgm:t>
    </dgm:pt>
    <dgm:pt modelId="{E5686D4E-0535-4D21-9F62-C1B2D3B4D7B9}" type="parTrans" cxnId="{7CB19E6A-C31D-47A4-97FE-5953828FDBC5}">
      <dgm:prSet/>
      <dgm:spPr/>
      <dgm:t>
        <a:bodyPr/>
        <a:lstStyle/>
        <a:p>
          <a:endParaRPr lang="en-GB"/>
        </a:p>
      </dgm:t>
    </dgm:pt>
    <dgm:pt modelId="{41E8CB8E-EA6F-4928-B98E-C25F5B6E1001}" type="sibTrans" cxnId="{7CB19E6A-C31D-47A4-97FE-5953828FDBC5}">
      <dgm:prSet>
        <dgm:style>
          <a:lnRef idx="2">
            <a:schemeClr val="accent2">
              <a:shade val="50000"/>
            </a:schemeClr>
          </a:lnRef>
          <a:fillRef idx="1">
            <a:schemeClr val="accent2"/>
          </a:fillRef>
          <a:effectRef idx="0">
            <a:schemeClr val="accent2"/>
          </a:effectRef>
          <a:fontRef idx="minor">
            <a:schemeClr val="lt1"/>
          </a:fontRef>
        </dgm:style>
      </dgm:prSet>
      <dgm:spPr/>
      <dgm:t>
        <a:bodyPr/>
        <a:lstStyle/>
        <a:p>
          <a:endParaRPr lang="en-GB"/>
        </a:p>
      </dgm:t>
    </dgm:pt>
    <dgm:pt modelId="{D71C7B29-D986-439B-A2EA-F2F953817CEE}">
      <dgm:prSet phldrT="[Text]" custT="1">
        <dgm:style>
          <a:lnRef idx="2">
            <a:schemeClr val="accent4"/>
          </a:lnRef>
          <a:fillRef idx="1">
            <a:schemeClr val="lt1"/>
          </a:fillRef>
          <a:effectRef idx="0">
            <a:schemeClr val="accent4"/>
          </a:effectRef>
          <a:fontRef idx="minor">
            <a:schemeClr val="dk1"/>
          </a:fontRef>
        </dgm:style>
      </dgm:prSet>
      <dgm:spPr/>
      <dgm:t>
        <a:bodyPr/>
        <a:lstStyle/>
        <a:p>
          <a:r>
            <a:rPr lang="en-GB" sz="2000" i="1" u="sng" dirty="0" smtClean="0"/>
            <a:t>Behaviour</a:t>
          </a:r>
          <a:r>
            <a:rPr lang="en-GB" sz="2000" dirty="0" smtClean="0"/>
            <a:t> Maximum of 9 points </a:t>
          </a:r>
        </a:p>
        <a:p>
          <a:r>
            <a:rPr lang="en-GB" sz="2000" i="0" u="none" dirty="0" smtClean="0"/>
            <a:t>(High score 6+)</a:t>
          </a:r>
          <a:endParaRPr lang="en-GB" sz="2000" dirty="0"/>
        </a:p>
      </dgm:t>
    </dgm:pt>
    <dgm:pt modelId="{939F47CD-D76C-4790-BDD5-B68DF51118AB}" type="parTrans" cxnId="{7E518608-9BB1-43BC-95EA-271DB6897DA9}">
      <dgm:prSet/>
      <dgm:spPr/>
      <dgm:t>
        <a:bodyPr/>
        <a:lstStyle/>
        <a:p>
          <a:endParaRPr lang="en-GB"/>
        </a:p>
      </dgm:t>
    </dgm:pt>
    <dgm:pt modelId="{AC16054B-C4DD-427B-B3C2-92BE54AADE7B}" type="sibTrans" cxnId="{7E518608-9BB1-43BC-95EA-271DB6897DA9}">
      <dgm:prSet>
        <dgm:style>
          <a:lnRef idx="2">
            <a:schemeClr val="accent2">
              <a:shade val="50000"/>
            </a:schemeClr>
          </a:lnRef>
          <a:fillRef idx="1">
            <a:schemeClr val="accent2"/>
          </a:fillRef>
          <a:effectRef idx="0">
            <a:schemeClr val="accent2"/>
          </a:effectRef>
          <a:fontRef idx="minor">
            <a:schemeClr val="lt1"/>
          </a:fontRef>
        </dgm:style>
      </dgm:prSet>
      <dgm:spPr/>
      <dgm:t>
        <a:bodyPr/>
        <a:lstStyle/>
        <a:p>
          <a:endParaRPr lang="en-GB"/>
        </a:p>
      </dgm:t>
    </dgm:pt>
    <dgm:pt modelId="{E589A941-65B6-47A0-975D-B27E2E610483}">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GB" sz="2000" dirty="0" smtClean="0">
              <a:solidFill>
                <a:srgbClr val="0070C0"/>
              </a:solidFill>
            </a:rPr>
            <a:t>2 combined measures</a:t>
          </a:r>
        </a:p>
        <a:p>
          <a:r>
            <a:rPr lang="en-GB" sz="2000" dirty="0" smtClean="0"/>
            <a:t>1) Overall score Maximum 22</a:t>
          </a:r>
        </a:p>
        <a:p>
          <a:r>
            <a:rPr lang="en-GB" sz="2000" dirty="0" smtClean="0"/>
            <a:t>2) Number of high scores</a:t>
          </a:r>
          <a:endParaRPr lang="en-GB" sz="2000" dirty="0"/>
        </a:p>
      </dgm:t>
    </dgm:pt>
    <dgm:pt modelId="{A9AA14D5-7A2E-499E-9FEE-F2DCF7E9869C}" type="parTrans" cxnId="{53A29101-3145-43AA-965E-7C5DC4D479CB}">
      <dgm:prSet/>
      <dgm:spPr/>
      <dgm:t>
        <a:bodyPr/>
        <a:lstStyle/>
        <a:p>
          <a:endParaRPr lang="en-GB"/>
        </a:p>
      </dgm:t>
    </dgm:pt>
    <dgm:pt modelId="{9003B733-80E3-4675-BBA8-4993731722DE}" type="sibTrans" cxnId="{53A29101-3145-43AA-965E-7C5DC4D479CB}">
      <dgm:prSet/>
      <dgm:spPr/>
      <dgm:t>
        <a:bodyPr/>
        <a:lstStyle/>
        <a:p>
          <a:endParaRPr lang="en-GB"/>
        </a:p>
      </dgm:t>
    </dgm:pt>
    <dgm:pt modelId="{681007EE-9F62-4E8F-BDD3-AB36EF332FAC}">
      <dgm:prSet phldrT="[Text]" custT="1">
        <dgm:style>
          <a:lnRef idx="2">
            <a:schemeClr val="accent4"/>
          </a:lnRef>
          <a:fillRef idx="1">
            <a:schemeClr val="lt1"/>
          </a:fillRef>
          <a:effectRef idx="0">
            <a:schemeClr val="accent4"/>
          </a:effectRef>
          <a:fontRef idx="minor">
            <a:schemeClr val="dk1"/>
          </a:fontRef>
        </dgm:style>
      </dgm:prSet>
      <dgm:spPr/>
      <dgm:t>
        <a:bodyPr/>
        <a:lstStyle/>
        <a:p>
          <a:r>
            <a:rPr lang="en-GB" sz="2000" i="1" u="sng" dirty="0" smtClean="0"/>
            <a:t>Attitudes </a:t>
          </a:r>
        </a:p>
        <a:p>
          <a:r>
            <a:rPr lang="en-GB" sz="2000" dirty="0" smtClean="0"/>
            <a:t>Maximum of 5 points</a:t>
          </a:r>
        </a:p>
        <a:p>
          <a:r>
            <a:rPr lang="en-GB" sz="2000" dirty="0" smtClean="0"/>
            <a:t>High score is &gt;3</a:t>
          </a:r>
          <a:endParaRPr lang="en-GB" sz="2000" dirty="0"/>
        </a:p>
      </dgm:t>
    </dgm:pt>
    <dgm:pt modelId="{53477801-769F-47A2-AE24-ADA132781848}" type="parTrans" cxnId="{F627E84E-EBFC-4D1F-9521-F351EC3B6359}">
      <dgm:prSet/>
      <dgm:spPr/>
      <dgm:t>
        <a:bodyPr/>
        <a:lstStyle/>
        <a:p>
          <a:endParaRPr lang="en-GB"/>
        </a:p>
      </dgm:t>
    </dgm:pt>
    <dgm:pt modelId="{28FBB2DA-A795-4677-9F8C-F28675AC96AD}" type="sibTrans" cxnId="{F627E84E-EBFC-4D1F-9521-F351EC3B6359}">
      <dgm:prSet>
        <dgm:style>
          <a:lnRef idx="2">
            <a:schemeClr val="accent2">
              <a:shade val="50000"/>
            </a:schemeClr>
          </a:lnRef>
          <a:fillRef idx="1">
            <a:schemeClr val="accent2"/>
          </a:fillRef>
          <a:effectRef idx="0">
            <a:schemeClr val="accent2"/>
          </a:effectRef>
          <a:fontRef idx="minor">
            <a:schemeClr val="lt1"/>
          </a:fontRef>
        </dgm:style>
      </dgm:prSet>
      <dgm:spPr/>
      <dgm:t>
        <a:bodyPr/>
        <a:lstStyle/>
        <a:p>
          <a:endParaRPr lang="en-GB"/>
        </a:p>
      </dgm:t>
    </dgm:pt>
    <dgm:pt modelId="{60492BE1-CDD7-47B5-BCA6-9B4B1DE44540}" type="pres">
      <dgm:prSet presAssocID="{62734BFD-4CBD-465F-9552-D7460CE4CE7C}" presName="Name0" presStyleCnt="0">
        <dgm:presLayoutVars>
          <dgm:dir/>
          <dgm:resizeHandles val="exact"/>
        </dgm:presLayoutVars>
      </dgm:prSet>
      <dgm:spPr/>
    </dgm:pt>
    <dgm:pt modelId="{6C229416-F78D-475F-AEA3-1AE459C2317D}" type="pres">
      <dgm:prSet presAssocID="{62734BFD-4CBD-465F-9552-D7460CE4CE7C}" presName="vNodes" presStyleCnt="0"/>
      <dgm:spPr/>
    </dgm:pt>
    <dgm:pt modelId="{FD3AB588-BDFD-4603-8523-31C3BED2209B}" type="pres">
      <dgm:prSet presAssocID="{27E03629-0F13-4A41-AC29-42A86816C1C5}" presName="node" presStyleLbl="node1" presStyleIdx="0" presStyleCnt="4" custScaleX="436585" custScaleY="172919" custLinFactX="-31391" custLinFactNeighborX="-100000" custLinFactNeighborY="-482">
        <dgm:presLayoutVars>
          <dgm:bulletEnabled val="1"/>
        </dgm:presLayoutVars>
      </dgm:prSet>
      <dgm:spPr/>
      <dgm:t>
        <a:bodyPr/>
        <a:lstStyle/>
        <a:p>
          <a:endParaRPr lang="en-GB"/>
        </a:p>
      </dgm:t>
    </dgm:pt>
    <dgm:pt modelId="{F3045778-D311-43E6-8C6D-41369A43EA24}" type="pres">
      <dgm:prSet presAssocID="{41E8CB8E-EA6F-4928-B98E-C25F5B6E1001}" presName="spacerT" presStyleCnt="0"/>
      <dgm:spPr/>
    </dgm:pt>
    <dgm:pt modelId="{563751FE-0C35-4572-842B-B2B5F39B1CC5}" type="pres">
      <dgm:prSet presAssocID="{41E8CB8E-EA6F-4928-B98E-C25F5B6E1001}" presName="sibTrans" presStyleLbl="sibTrans2D1" presStyleIdx="0" presStyleCnt="3" custLinFactX="-60893" custLinFactNeighborX="-100000" custLinFactNeighborY="2142"/>
      <dgm:spPr/>
      <dgm:t>
        <a:bodyPr/>
        <a:lstStyle/>
        <a:p>
          <a:endParaRPr lang="en-GB"/>
        </a:p>
      </dgm:t>
    </dgm:pt>
    <dgm:pt modelId="{3CFECC28-3B95-4BF1-81F7-18B86CD9DD5E}" type="pres">
      <dgm:prSet presAssocID="{41E8CB8E-EA6F-4928-B98E-C25F5B6E1001}" presName="spacerB" presStyleCnt="0"/>
      <dgm:spPr/>
    </dgm:pt>
    <dgm:pt modelId="{14980AC8-683C-4F48-9E3A-D3E4453F1DD1}" type="pres">
      <dgm:prSet presAssocID="{D71C7B29-D986-439B-A2EA-F2F953817CEE}" presName="node" presStyleLbl="node1" presStyleIdx="1" presStyleCnt="4" custScaleX="457370" custScaleY="215270" custLinFactX="-18978" custLinFactNeighborX="-100000" custLinFactNeighborY="-23541">
        <dgm:presLayoutVars>
          <dgm:bulletEnabled val="1"/>
        </dgm:presLayoutVars>
      </dgm:prSet>
      <dgm:spPr/>
      <dgm:t>
        <a:bodyPr/>
        <a:lstStyle/>
        <a:p>
          <a:endParaRPr lang="en-GB"/>
        </a:p>
      </dgm:t>
    </dgm:pt>
    <dgm:pt modelId="{CBBE2762-AE96-4704-9F99-51FFBA64A26F}" type="pres">
      <dgm:prSet presAssocID="{AC16054B-C4DD-427B-B3C2-92BE54AADE7B}" presName="spacerT" presStyleCnt="0"/>
      <dgm:spPr/>
    </dgm:pt>
    <dgm:pt modelId="{DDE949CA-B76D-49F5-9D52-313441828FC9}" type="pres">
      <dgm:prSet presAssocID="{AC16054B-C4DD-427B-B3C2-92BE54AADE7B}" presName="sibTrans" presStyleLbl="sibTrans2D1" presStyleIdx="1" presStyleCnt="3" custLinFactX="-43500" custLinFactNeighborX="-100000" custLinFactNeighborY="39621"/>
      <dgm:spPr/>
      <dgm:t>
        <a:bodyPr/>
        <a:lstStyle/>
        <a:p>
          <a:endParaRPr lang="en-GB"/>
        </a:p>
      </dgm:t>
    </dgm:pt>
    <dgm:pt modelId="{D059A7C3-9165-47EA-AD1B-FBF32E6058DC}" type="pres">
      <dgm:prSet presAssocID="{AC16054B-C4DD-427B-B3C2-92BE54AADE7B}" presName="spacerB" presStyleCnt="0"/>
      <dgm:spPr/>
    </dgm:pt>
    <dgm:pt modelId="{19657381-5B7A-451C-9710-3AB488C92D70}" type="pres">
      <dgm:prSet presAssocID="{681007EE-9F62-4E8F-BDD3-AB36EF332FAC}" presName="node" presStyleLbl="node1" presStyleIdx="2" presStyleCnt="4" custScaleX="452048" custScaleY="213707" custLinFactX="-28319" custLinFactNeighborX="-100000" custLinFactNeighborY="10798">
        <dgm:presLayoutVars>
          <dgm:bulletEnabled val="1"/>
        </dgm:presLayoutVars>
      </dgm:prSet>
      <dgm:spPr/>
      <dgm:t>
        <a:bodyPr/>
        <a:lstStyle/>
        <a:p>
          <a:endParaRPr lang="en-GB"/>
        </a:p>
      </dgm:t>
    </dgm:pt>
    <dgm:pt modelId="{AD462193-AB82-44F0-ACE1-E7C38E07119C}" type="pres">
      <dgm:prSet presAssocID="{62734BFD-4CBD-465F-9552-D7460CE4CE7C}" presName="sibTransLast" presStyleLbl="sibTrans2D1" presStyleIdx="2" presStyleCnt="3"/>
      <dgm:spPr/>
      <dgm:t>
        <a:bodyPr/>
        <a:lstStyle/>
        <a:p>
          <a:endParaRPr lang="en-GB"/>
        </a:p>
      </dgm:t>
    </dgm:pt>
    <dgm:pt modelId="{F1E4917B-DF01-4916-90C3-260FB19347A3}" type="pres">
      <dgm:prSet presAssocID="{62734BFD-4CBD-465F-9552-D7460CE4CE7C}" presName="connectorText" presStyleLbl="sibTrans2D1" presStyleIdx="2" presStyleCnt="3"/>
      <dgm:spPr/>
      <dgm:t>
        <a:bodyPr/>
        <a:lstStyle/>
        <a:p>
          <a:endParaRPr lang="en-GB"/>
        </a:p>
      </dgm:t>
    </dgm:pt>
    <dgm:pt modelId="{874805C0-1EEF-4994-B6BF-DF3316545F2B}" type="pres">
      <dgm:prSet presAssocID="{62734BFD-4CBD-465F-9552-D7460CE4CE7C}" presName="lastNode" presStyleLbl="node1" presStyleIdx="3" presStyleCnt="4" custScaleX="263724" custScaleY="206453" custLinFactX="23684" custLinFactNeighborX="100000" custLinFactNeighborY="-1208">
        <dgm:presLayoutVars>
          <dgm:bulletEnabled val="1"/>
        </dgm:presLayoutVars>
      </dgm:prSet>
      <dgm:spPr/>
      <dgm:t>
        <a:bodyPr/>
        <a:lstStyle/>
        <a:p>
          <a:endParaRPr lang="en-GB"/>
        </a:p>
      </dgm:t>
    </dgm:pt>
  </dgm:ptLst>
  <dgm:cxnLst>
    <dgm:cxn modelId="{7E518608-9BB1-43BC-95EA-271DB6897DA9}" srcId="{62734BFD-4CBD-465F-9552-D7460CE4CE7C}" destId="{D71C7B29-D986-439B-A2EA-F2F953817CEE}" srcOrd="1" destOrd="0" parTransId="{939F47CD-D76C-4790-BDD5-B68DF51118AB}" sibTransId="{AC16054B-C4DD-427B-B3C2-92BE54AADE7B}"/>
    <dgm:cxn modelId="{351AF0F5-E5F9-4911-9E58-092BC36691C4}" type="presOf" srcId="{681007EE-9F62-4E8F-BDD3-AB36EF332FAC}" destId="{19657381-5B7A-451C-9710-3AB488C92D70}" srcOrd="0" destOrd="0" presId="urn:microsoft.com/office/officeart/2005/8/layout/equation2"/>
    <dgm:cxn modelId="{7CB19E6A-C31D-47A4-97FE-5953828FDBC5}" srcId="{62734BFD-4CBD-465F-9552-D7460CE4CE7C}" destId="{27E03629-0F13-4A41-AC29-42A86816C1C5}" srcOrd="0" destOrd="0" parTransId="{E5686D4E-0535-4D21-9F62-C1B2D3B4D7B9}" sibTransId="{41E8CB8E-EA6F-4928-B98E-C25F5B6E1001}"/>
    <dgm:cxn modelId="{B38B911C-D138-4107-957B-EA2317C57821}" type="presOf" srcId="{D71C7B29-D986-439B-A2EA-F2F953817CEE}" destId="{14980AC8-683C-4F48-9E3A-D3E4453F1DD1}" srcOrd="0" destOrd="0" presId="urn:microsoft.com/office/officeart/2005/8/layout/equation2"/>
    <dgm:cxn modelId="{9ADD9E5B-4F51-4AC8-8B7B-A7899667F854}" type="presOf" srcId="{62734BFD-4CBD-465F-9552-D7460CE4CE7C}" destId="{60492BE1-CDD7-47B5-BCA6-9B4B1DE44540}" srcOrd="0" destOrd="0" presId="urn:microsoft.com/office/officeart/2005/8/layout/equation2"/>
    <dgm:cxn modelId="{FF03728A-51B0-4B5A-8A7B-D472496B147C}" type="presOf" srcId="{28FBB2DA-A795-4677-9F8C-F28675AC96AD}" destId="{F1E4917B-DF01-4916-90C3-260FB19347A3}" srcOrd="1" destOrd="0" presId="urn:microsoft.com/office/officeart/2005/8/layout/equation2"/>
    <dgm:cxn modelId="{35EF540E-74F6-413C-9D1E-2397D065981F}" type="presOf" srcId="{AC16054B-C4DD-427B-B3C2-92BE54AADE7B}" destId="{DDE949CA-B76D-49F5-9D52-313441828FC9}" srcOrd="0" destOrd="0" presId="urn:microsoft.com/office/officeart/2005/8/layout/equation2"/>
    <dgm:cxn modelId="{24D9A481-1C07-4465-AF33-AC1A9F9B8259}" type="presOf" srcId="{E589A941-65B6-47A0-975D-B27E2E610483}" destId="{874805C0-1EEF-4994-B6BF-DF3316545F2B}" srcOrd="0" destOrd="0" presId="urn:microsoft.com/office/officeart/2005/8/layout/equation2"/>
    <dgm:cxn modelId="{F627E84E-EBFC-4D1F-9521-F351EC3B6359}" srcId="{62734BFD-4CBD-465F-9552-D7460CE4CE7C}" destId="{681007EE-9F62-4E8F-BDD3-AB36EF332FAC}" srcOrd="2" destOrd="0" parTransId="{53477801-769F-47A2-AE24-ADA132781848}" sibTransId="{28FBB2DA-A795-4677-9F8C-F28675AC96AD}"/>
    <dgm:cxn modelId="{53A29101-3145-43AA-965E-7C5DC4D479CB}" srcId="{62734BFD-4CBD-465F-9552-D7460CE4CE7C}" destId="{E589A941-65B6-47A0-975D-B27E2E610483}" srcOrd="3" destOrd="0" parTransId="{A9AA14D5-7A2E-499E-9FEE-F2DCF7E9869C}" sibTransId="{9003B733-80E3-4675-BBA8-4993731722DE}"/>
    <dgm:cxn modelId="{28E06B16-72EC-4FDC-8C8E-7CC3FBC05A9D}" type="presOf" srcId="{41E8CB8E-EA6F-4928-B98E-C25F5B6E1001}" destId="{563751FE-0C35-4572-842B-B2B5F39B1CC5}" srcOrd="0" destOrd="0" presId="urn:microsoft.com/office/officeart/2005/8/layout/equation2"/>
    <dgm:cxn modelId="{8F0D8496-2510-4527-8CF8-8C402FC37A1A}" type="presOf" srcId="{27E03629-0F13-4A41-AC29-42A86816C1C5}" destId="{FD3AB588-BDFD-4603-8523-31C3BED2209B}" srcOrd="0" destOrd="0" presId="urn:microsoft.com/office/officeart/2005/8/layout/equation2"/>
    <dgm:cxn modelId="{0EA1AC1A-4172-4E07-96C5-88E1F7A179A7}" type="presOf" srcId="{28FBB2DA-A795-4677-9F8C-F28675AC96AD}" destId="{AD462193-AB82-44F0-ACE1-E7C38E07119C}" srcOrd="0" destOrd="0" presId="urn:microsoft.com/office/officeart/2005/8/layout/equation2"/>
    <dgm:cxn modelId="{FC6FAE0E-DC86-4481-BAE4-5A90F4CD7F92}" type="presParOf" srcId="{60492BE1-CDD7-47B5-BCA6-9B4B1DE44540}" destId="{6C229416-F78D-475F-AEA3-1AE459C2317D}" srcOrd="0" destOrd="0" presId="urn:microsoft.com/office/officeart/2005/8/layout/equation2"/>
    <dgm:cxn modelId="{FDA9334C-3E6B-4A4C-A32F-50F18F94BC77}" type="presParOf" srcId="{6C229416-F78D-475F-AEA3-1AE459C2317D}" destId="{FD3AB588-BDFD-4603-8523-31C3BED2209B}" srcOrd="0" destOrd="0" presId="urn:microsoft.com/office/officeart/2005/8/layout/equation2"/>
    <dgm:cxn modelId="{5CB6097E-6949-46E0-BB44-7877C10B0D5F}" type="presParOf" srcId="{6C229416-F78D-475F-AEA3-1AE459C2317D}" destId="{F3045778-D311-43E6-8C6D-41369A43EA24}" srcOrd="1" destOrd="0" presId="urn:microsoft.com/office/officeart/2005/8/layout/equation2"/>
    <dgm:cxn modelId="{86A40F95-2087-4E49-9C01-9031B480C219}" type="presParOf" srcId="{6C229416-F78D-475F-AEA3-1AE459C2317D}" destId="{563751FE-0C35-4572-842B-B2B5F39B1CC5}" srcOrd="2" destOrd="0" presId="urn:microsoft.com/office/officeart/2005/8/layout/equation2"/>
    <dgm:cxn modelId="{2C27108A-A409-404B-9492-46014AF36ED6}" type="presParOf" srcId="{6C229416-F78D-475F-AEA3-1AE459C2317D}" destId="{3CFECC28-3B95-4BF1-81F7-18B86CD9DD5E}" srcOrd="3" destOrd="0" presId="urn:microsoft.com/office/officeart/2005/8/layout/equation2"/>
    <dgm:cxn modelId="{346DDA2A-DCF9-4E1D-827D-6C42D265A2DF}" type="presParOf" srcId="{6C229416-F78D-475F-AEA3-1AE459C2317D}" destId="{14980AC8-683C-4F48-9E3A-D3E4453F1DD1}" srcOrd="4" destOrd="0" presId="urn:microsoft.com/office/officeart/2005/8/layout/equation2"/>
    <dgm:cxn modelId="{BF7BFA50-CA23-4721-92B6-E83527C16FA8}" type="presParOf" srcId="{6C229416-F78D-475F-AEA3-1AE459C2317D}" destId="{CBBE2762-AE96-4704-9F99-51FFBA64A26F}" srcOrd="5" destOrd="0" presId="urn:microsoft.com/office/officeart/2005/8/layout/equation2"/>
    <dgm:cxn modelId="{3E4300CC-C11D-4BC9-B132-F3147D7A0304}" type="presParOf" srcId="{6C229416-F78D-475F-AEA3-1AE459C2317D}" destId="{DDE949CA-B76D-49F5-9D52-313441828FC9}" srcOrd="6" destOrd="0" presId="urn:microsoft.com/office/officeart/2005/8/layout/equation2"/>
    <dgm:cxn modelId="{7ED6B5FE-7217-4AC7-8D7C-743D0985C146}" type="presParOf" srcId="{6C229416-F78D-475F-AEA3-1AE459C2317D}" destId="{D059A7C3-9165-47EA-AD1B-FBF32E6058DC}" srcOrd="7" destOrd="0" presId="urn:microsoft.com/office/officeart/2005/8/layout/equation2"/>
    <dgm:cxn modelId="{2BDA596A-7129-4C18-B073-B457A2019E58}" type="presParOf" srcId="{6C229416-F78D-475F-AEA3-1AE459C2317D}" destId="{19657381-5B7A-451C-9710-3AB488C92D70}" srcOrd="8" destOrd="0" presId="urn:microsoft.com/office/officeart/2005/8/layout/equation2"/>
    <dgm:cxn modelId="{E1D8FF69-DD56-476B-9804-D1D62C527675}" type="presParOf" srcId="{60492BE1-CDD7-47B5-BCA6-9B4B1DE44540}" destId="{AD462193-AB82-44F0-ACE1-E7C38E07119C}" srcOrd="1" destOrd="0" presId="urn:microsoft.com/office/officeart/2005/8/layout/equation2"/>
    <dgm:cxn modelId="{50EE1F1E-19EC-40F4-88B5-09547D4E26B2}" type="presParOf" srcId="{AD462193-AB82-44F0-ACE1-E7C38E07119C}" destId="{F1E4917B-DF01-4916-90C3-260FB19347A3}" srcOrd="0" destOrd="0" presId="urn:microsoft.com/office/officeart/2005/8/layout/equation2"/>
    <dgm:cxn modelId="{13A6CA0D-39E2-4F09-A293-7795E1AFD70E}" type="presParOf" srcId="{60492BE1-CDD7-47B5-BCA6-9B4B1DE44540}" destId="{874805C0-1EEF-4994-B6BF-DF3316545F2B}"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6FF063-717F-4F66-B451-DB311E222320}">
      <dsp:nvSpPr>
        <dsp:cNvPr id="0" name=""/>
        <dsp:cNvSpPr/>
      </dsp:nvSpPr>
      <dsp:spPr>
        <a:xfrm>
          <a:off x="637213" y="0"/>
          <a:ext cx="7221748" cy="5073427"/>
        </a:xfrm>
        <a:prstGeom prst="rightArrow">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sp>
    <dsp:sp modelId="{2EF3D4A9-C501-467D-9148-BBE06D410D26}">
      <dsp:nvSpPr>
        <dsp:cNvPr id="0" name=""/>
        <dsp:cNvSpPr/>
      </dsp:nvSpPr>
      <dsp:spPr>
        <a:xfrm>
          <a:off x="557" y="1328334"/>
          <a:ext cx="2214869" cy="2416757"/>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Survey of INFE members: identify questions, survey approaches, analysis methods</a:t>
          </a:r>
          <a:endParaRPr lang="en-GB" sz="2000" kern="1200" dirty="0"/>
        </a:p>
      </dsp:txBody>
      <dsp:txXfrm>
        <a:off x="108678" y="1436455"/>
        <a:ext cx="1998627" cy="2200515"/>
      </dsp:txXfrm>
    </dsp:sp>
    <dsp:sp modelId="{C757C1CD-F1C1-4B7D-B1CB-52BC5E60E27F}">
      <dsp:nvSpPr>
        <dsp:cNvPr id="0" name=""/>
        <dsp:cNvSpPr/>
      </dsp:nvSpPr>
      <dsp:spPr>
        <a:xfrm>
          <a:off x="2324326" y="1522028"/>
          <a:ext cx="2177974" cy="2029370"/>
        </a:xfrm>
        <a:prstGeom prst="roundRect">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Develop, discuss, refine</a:t>
          </a:r>
          <a:r>
            <a:rPr lang="en-GB" sz="1900" kern="1200" dirty="0" smtClean="0"/>
            <a:t> and pilot a questionnaire</a:t>
          </a:r>
          <a:endParaRPr lang="en-GB" sz="1900" kern="1200" dirty="0"/>
        </a:p>
      </dsp:txBody>
      <dsp:txXfrm>
        <a:off x="2423392" y="1621094"/>
        <a:ext cx="1979842" cy="1831238"/>
      </dsp:txXfrm>
    </dsp:sp>
    <dsp:sp modelId="{02CE8F6C-9CBF-4992-9E5C-6B1A0A170C82}">
      <dsp:nvSpPr>
        <dsp:cNvPr id="0" name=""/>
        <dsp:cNvSpPr/>
      </dsp:nvSpPr>
      <dsp:spPr>
        <a:xfrm>
          <a:off x="4611199" y="1323555"/>
          <a:ext cx="1597544" cy="2426315"/>
        </a:xfrm>
        <a:prstGeom prst="round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Analyse the pilot data, collect feedback from pilot countries</a:t>
          </a:r>
          <a:endParaRPr lang="en-GB" sz="2000" kern="1200" dirty="0"/>
        </a:p>
      </dsp:txBody>
      <dsp:txXfrm>
        <a:off x="4689185" y="1401541"/>
        <a:ext cx="1441572" cy="2270343"/>
      </dsp:txXfrm>
    </dsp:sp>
    <dsp:sp modelId="{D1A0DAFB-69D0-4B87-9D3B-1B4DAB30A3F7}">
      <dsp:nvSpPr>
        <dsp:cNvPr id="0" name=""/>
        <dsp:cNvSpPr/>
      </dsp:nvSpPr>
      <dsp:spPr>
        <a:xfrm>
          <a:off x="6317642" y="1522028"/>
          <a:ext cx="2177974" cy="2029370"/>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smtClean="0"/>
            <a:t>Finalise the questionnaire and make available for widespread use</a:t>
          </a:r>
          <a:endParaRPr lang="en-GB" sz="2100" kern="1200" dirty="0"/>
        </a:p>
      </dsp:txBody>
      <dsp:txXfrm>
        <a:off x="6416708" y="1621094"/>
        <a:ext cx="1979842" cy="18312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C2ACCA-F6FA-4D61-850A-34CBF024C5AF}">
      <dsp:nvSpPr>
        <dsp:cNvPr id="0" name=""/>
        <dsp:cNvSpPr/>
      </dsp:nvSpPr>
      <dsp:spPr>
        <a:xfrm>
          <a:off x="4911" y="0"/>
          <a:ext cx="1723429" cy="6021289"/>
        </a:xfrm>
        <a:prstGeom prst="roundRect">
          <a:avLst>
            <a:gd name="adj" fmla="val 10000"/>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GB" sz="2000" b="1" i="1" u="sng" kern="1200" dirty="0" smtClean="0">
              <a:latin typeface="+mj-lt"/>
            </a:rPr>
            <a:t>Behaviour</a:t>
          </a:r>
          <a:r>
            <a:rPr lang="en-GB" sz="2000" b="1" kern="1200" dirty="0" smtClean="0">
              <a:latin typeface="+mj-lt"/>
            </a:rPr>
            <a:t> </a:t>
          </a:r>
          <a:br>
            <a:rPr lang="en-GB" sz="2000" b="1" kern="1200" dirty="0" smtClean="0">
              <a:latin typeface="+mj-lt"/>
            </a:rPr>
          </a:br>
          <a:r>
            <a:rPr lang="en-GB" sz="2000" b="1" kern="1200" dirty="0" smtClean="0">
              <a:latin typeface="+mj-lt"/>
            </a:rPr>
            <a:t>9 Q </a:t>
          </a:r>
          <a:endParaRPr lang="en-US" sz="2000" b="1" kern="1200" dirty="0">
            <a:latin typeface="+mj-lt"/>
          </a:endParaRPr>
        </a:p>
      </dsp:txBody>
      <dsp:txXfrm>
        <a:off x="4911" y="0"/>
        <a:ext cx="1723429" cy="1806386"/>
      </dsp:txXfrm>
    </dsp:sp>
    <dsp:sp modelId="{0F945A13-994E-4E5D-B1D1-FF69E3DD3973}">
      <dsp:nvSpPr>
        <dsp:cNvPr id="0" name=""/>
        <dsp:cNvSpPr/>
      </dsp:nvSpPr>
      <dsp:spPr>
        <a:xfrm>
          <a:off x="177254" y="1806533"/>
          <a:ext cx="1378743" cy="877173"/>
        </a:xfrm>
        <a:prstGeom prst="roundRect">
          <a:avLst>
            <a:gd name="adj" fmla="val 10000"/>
          </a:avLst>
        </a:prstGeom>
        <a:gradFill rotWithShape="0">
          <a:gsLst>
            <a:gs pos="0">
              <a:schemeClr val="accent2">
                <a:alpha val="90000"/>
                <a:hueOff val="0"/>
                <a:satOff val="0"/>
                <a:lumOff val="0"/>
                <a:alphaOff val="0"/>
                <a:shade val="51000"/>
                <a:satMod val="130000"/>
              </a:schemeClr>
            </a:gs>
            <a:gs pos="80000">
              <a:schemeClr val="accent2">
                <a:alpha val="90000"/>
                <a:hueOff val="0"/>
                <a:satOff val="0"/>
                <a:lumOff val="0"/>
                <a:alphaOff val="0"/>
                <a:shade val="93000"/>
                <a:satMod val="130000"/>
              </a:schemeClr>
            </a:gs>
            <a:gs pos="100000">
              <a:schemeClr val="accent2">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Keeping track of money</a:t>
          </a:r>
          <a:endParaRPr lang="en-GB" sz="1800" kern="1200" dirty="0">
            <a:latin typeface="+mj-lt"/>
          </a:endParaRPr>
        </a:p>
      </dsp:txBody>
      <dsp:txXfrm>
        <a:off x="202946" y="1832225"/>
        <a:ext cx="1327359" cy="825789"/>
      </dsp:txXfrm>
    </dsp:sp>
    <dsp:sp modelId="{B7235F41-6877-4EE5-9D90-E02AF59AA009}">
      <dsp:nvSpPr>
        <dsp:cNvPr id="0" name=""/>
        <dsp:cNvSpPr/>
      </dsp:nvSpPr>
      <dsp:spPr>
        <a:xfrm>
          <a:off x="177254" y="2818657"/>
          <a:ext cx="1378743" cy="877173"/>
        </a:xfrm>
        <a:prstGeom prst="roundRect">
          <a:avLst>
            <a:gd name="adj" fmla="val 10000"/>
          </a:avLst>
        </a:prstGeom>
        <a:gradFill rotWithShape="0">
          <a:gsLst>
            <a:gs pos="0">
              <a:schemeClr val="accent2">
                <a:alpha val="90000"/>
                <a:hueOff val="0"/>
                <a:satOff val="0"/>
                <a:lumOff val="0"/>
                <a:alphaOff val="-2222"/>
                <a:shade val="51000"/>
                <a:satMod val="130000"/>
              </a:schemeClr>
            </a:gs>
            <a:gs pos="80000">
              <a:schemeClr val="accent2">
                <a:alpha val="90000"/>
                <a:hueOff val="0"/>
                <a:satOff val="0"/>
                <a:lumOff val="0"/>
                <a:alphaOff val="-2222"/>
                <a:shade val="93000"/>
                <a:satMod val="130000"/>
              </a:schemeClr>
            </a:gs>
            <a:gs pos="100000">
              <a:schemeClr val="accent2">
                <a:alpha val="90000"/>
                <a:hueOff val="0"/>
                <a:satOff val="0"/>
                <a:lumOff val="0"/>
                <a:alphaOff val="-222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Making ends meet </a:t>
          </a:r>
          <a:endParaRPr lang="en-GB" sz="1800" kern="1200" dirty="0">
            <a:latin typeface="+mj-lt"/>
          </a:endParaRPr>
        </a:p>
      </dsp:txBody>
      <dsp:txXfrm>
        <a:off x="202946" y="2844349"/>
        <a:ext cx="1327359" cy="825789"/>
      </dsp:txXfrm>
    </dsp:sp>
    <dsp:sp modelId="{CB3D6BA1-61A2-430B-B440-B5622CC132B1}">
      <dsp:nvSpPr>
        <dsp:cNvPr id="0" name=""/>
        <dsp:cNvSpPr/>
      </dsp:nvSpPr>
      <dsp:spPr>
        <a:xfrm>
          <a:off x="177254" y="3830780"/>
          <a:ext cx="1378743" cy="877173"/>
        </a:xfrm>
        <a:prstGeom prst="roundRect">
          <a:avLst>
            <a:gd name="adj" fmla="val 10000"/>
          </a:avLst>
        </a:prstGeom>
        <a:gradFill rotWithShape="0">
          <a:gsLst>
            <a:gs pos="0">
              <a:schemeClr val="accent2">
                <a:alpha val="90000"/>
                <a:hueOff val="0"/>
                <a:satOff val="0"/>
                <a:lumOff val="0"/>
                <a:alphaOff val="-4444"/>
                <a:shade val="51000"/>
                <a:satMod val="130000"/>
              </a:schemeClr>
            </a:gs>
            <a:gs pos="80000">
              <a:schemeClr val="accent2">
                <a:alpha val="90000"/>
                <a:hueOff val="0"/>
                <a:satOff val="0"/>
                <a:lumOff val="0"/>
                <a:alphaOff val="-4444"/>
                <a:shade val="93000"/>
                <a:satMod val="130000"/>
              </a:schemeClr>
            </a:gs>
            <a:gs pos="100000">
              <a:schemeClr val="accent2">
                <a:alpha val="90000"/>
                <a:hueOff val="0"/>
                <a:satOff val="0"/>
                <a:lumOff val="0"/>
                <a:alphaOff val="-444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Choosing and using products </a:t>
          </a:r>
          <a:endParaRPr lang="en-GB" sz="1800" kern="1200" dirty="0">
            <a:latin typeface="+mj-lt"/>
          </a:endParaRPr>
        </a:p>
      </dsp:txBody>
      <dsp:txXfrm>
        <a:off x="202946" y="3856472"/>
        <a:ext cx="1327359" cy="825789"/>
      </dsp:txXfrm>
    </dsp:sp>
    <dsp:sp modelId="{A9A070BA-7588-4BD0-B285-CDA498115F32}">
      <dsp:nvSpPr>
        <dsp:cNvPr id="0" name=""/>
        <dsp:cNvSpPr/>
      </dsp:nvSpPr>
      <dsp:spPr>
        <a:xfrm>
          <a:off x="177254" y="4842903"/>
          <a:ext cx="1378743" cy="877173"/>
        </a:xfrm>
        <a:prstGeom prst="roundRect">
          <a:avLst>
            <a:gd name="adj" fmla="val 10000"/>
          </a:avLst>
        </a:prstGeom>
        <a:gradFill rotWithShape="0">
          <a:gsLst>
            <a:gs pos="0">
              <a:schemeClr val="accent2">
                <a:alpha val="90000"/>
                <a:hueOff val="0"/>
                <a:satOff val="0"/>
                <a:lumOff val="0"/>
                <a:alphaOff val="-6667"/>
                <a:shade val="51000"/>
                <a:satMod val="130000"/>
              </a:schemeClr>
            </a:gs>
            <a:gs pos="80000">
              <a:schemeClr val="accent2">
                <a:alpha val="90000"/>
                <a:hueOff val="0"/>
                <a:satOff val="0"/>
                <a:lumOff val="0"/>
                <a:alphaOff val="-6667"/>
                <a:shade val="93000"/>
                <a:satMod val="130000"/>
              </a:schemeClr>
            </a:gs>
            <a:gs pos="100000">
              <a:schemeClr val="accent2">
                <a:alpha val="90000"/>
                <a:hueOff val="0"/>
                <a:satOff val="0"/>
                <a:lumOff val="0"/>
                <a:alphaOff val="-6667"/>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Short and long term planning</a:t>
          </a:r>
          <a:endParaRPr lang="en-US" sz="1800" kern="1200" dirty="0">
            <a:latin typeface="+mj-lt"/>
          </a:endParaRPr>
        </a:p>
      </dsp:txBody>
      <dsp:txXfrm>
        <a:off x="202946" y="4868595"/>
        <a:ext cx="1327359" cy="825789"/>
      </dsp:txXfrm>
    </dsp:sp>
    <dsp:sp modelId="{D3D0E5F7-05EB-46AD-85D5-C410D2253D8C}">
      <dsp:nvSpPr>
        <dsp:cNvPr id="0" name=""/>
        <dsp:cNvSpPr/>
      </dsp:nvSpPr>
      <dsp:spPr>
        <a:xfrm>
          <a:off x="1857598" y="0"/>
          <a:ext cx="1723429" cy="6021289"/>
        </a:xfrm>
        <a:prstGeom prst="roundRect">
          <a:avLst>
            <a:gd name="adj" fmla="val 10000"/>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GB" sz="2000" b="1" i="1" u="sng" kern="1200" dirty="0" smtClean="0">
              <a:latin typeface="+mj-lt"/>
            </a:rPr>
            <a:t>Knowledge</a:t>
          </a:r>
          <a:br>
            <a:rPr lang="en-GB" sz="2000" b="1" i="1" u="sng" kern="1200" dirty="0" smtClean="0">
              <a:latin typeface="+mj-lt"/>
            </a:rPr>
          </a:br>
          <a:r>
            <a:rPr lang="en-GB" sz="2000" b="1" kern="1200" dirty="0" smtClean="0">
              <a:latin typeface="+mj-lt"/>
            </a:rPr>
            <a:t>8 Q</a:t>
          </a:r>
          <a:endParaRPr lang="en-US" sz="2000" b="1" kern="1200" dirty="0">
            <a:latin typeface="+mj-lt"/>
          </a:endParaRPr>
        </a:p>
      </dsp:txBody>
      <dsp:txXfrm>
        <a:off x="1857598" y="0"/>
        <a:ext cx="1723429" cy="1806386"/>
      </dsp:txXfrm>
    </dsp:sp>
    <dsp:sp modelId="{7C04CB1C-1733-410E-9DC8-494ED4A6E62A}">
      <dsp:nvSpPr>
        <dsp:cNvPr id="0" name=""/>
        <dsp:cNvSpPr/>
      </dsp:nvSpPr>
      <dsp:spPr>
        <a:xfrm>
          <a:off x="2029941" y="1806586"/>
          <a:ext cx="1378743" cy="953142"/>
        </a:xfrm>
        <a:prstGeom prst="roundRect">
          <a:avLst>
            <a:gd name="adj" fmla="val 10000"/>
          </a:avLst>
        </a:prstGeom>
        <a:gradFill rotWithShape="0">
          <a:gsLst>
            <a:gs pos="0">
              <a:schemeClr val="accent2">
                <a:alpha val="90000"/>
                <a:hueOff val="0"/>
                <a:satOff val="0"/>
                <a:lumOff val="0"/>
                <a:alphaOff val="-8889"/>
                <a:shade val="51000"/>
                <a:satMod val="130000"/>
              </a:schemeClr>
            </a:gs>
            <a:gs pos="80000">
              <a:schemeClr val="accent2">
                <a:alpha val="90000"/>
                <a:hueOff val="0"/>
                <a:satOff val="0"/>
                <a:lumOff val="0"/>
                <a:alphaOff val="-8889"/>
                <a:shade val="93000"/>
                <a:satMod val="130000"/>
              </a:schemeClr>
            </a:gs>
            <a:gs pos="100000">
              <a:schemeClr val="accent2">
                <a:alpha val="90000"/>
                <a:hueOff val="0"/>
                <a:satOff val="0"/>
                <a:lumOff val="0"/>
                <a:alphaOff val="-8889"/>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Simple and compound interest</a:t>
          </a:r>
          <a:endParaRPr lang="en-GB" sz="1800" kern="1200" dirty="0">
            <a:latin typeface="+mj-lt"/>
          </a:endParaRPr>
        </a:p>
      </dsp:txBody>
      <dsp:txXfrm>
        <a:off x="2057858" y="1834503"/>
        <a:ext cx="1322909" cy="897308"/>
      </dsp:txXfrm>
    </dsp:sp>
    <dsp:sp modelId="{4DE4D45F-B5FF-4DDE-90ED-35CEFC435F06}">
      <dsp:nvSpPr>
        <dsp:cNvPr id="0" name=""/>
        <dsp:cNvSpPr/>
      </dsp:nvSpPr>
      <dsp:spPr>
        <a:xfrm>
          <a:off x="2029941" y="2891297"/>
          <a:ext cx="1378743" cy="855196"/>
        </a:xfrm>
        <a:prstGeom prst="roundRect">
          <a:avLst>
            <a:gd name="adj" fmla="val 10000"/>
          </a:avLst>
        </a:prstGeom>
        <a:gradFill rotWithShape="0">
          <a:gsLst>
            <a:gs pos="0">
              <a:schemeClr val="accent2">
                <a:alpha val="90000"/>
                <a:hueOff val="0"/>
                <a:satOff val="0"/>
                <a:lumOff val="0"/>
                <a:alphaOff val="-11111"/>
                <a:shade val="51000"/>
                <a:satMod val="130000"/>
              </a:schemeClr>
            </a:gs>
            <a:gs pos="80000">
              <a:schemeClr val="accent2">
                <a:alpha val="90000"/>
                <a:hueOff val="0"/>
                <a:satOff val="0"/>
                <a:lumOff val="0"/>
                <a:alphaOff val="-11111"/>
                <a:shade val="93000"/>
                <a:satMod val="130000"/>
              </a:schemeClr>
            </a:gs>
            <a:gs pos="100000">
              <a:schemeClr val="accent2">
                <a:alpha val="90000"/>
                <a:hueOff val="0"/>
                <a:satOff val="0"/>
                <a:lumOff val="0"/>
                <a:alphaOff val="-1111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Inflation- time value of money</a:t>
          </a:r>
          <a:endParaRPr lang="en-US" sz="1800" kern="1200" dirty="0">
            <a:latin typeface="+mj-lt"/>
          </a:endParaRPr>
        </a:p>
      </dsp:txBody>
      <dsp:txXfrm>
        <a:off x="2054989" y="2916345"/>
        <a:ext cx="1328647" cy="805100"/>
      </dsp:txXfrm>
    </dsp:sp>
    <dsp:sp modelId="{BC4DC843-4EC7-424D-9552-09D25863FE64}">
      <dsp:nvSpPr>
        <dsp:cNvPr id="0" name=""/>
        <dsp:cNvSpPr/>
      </dsp:nvSpPr>
      <dsp:spPr>
        <a:xfrm>
          <a:off x="2029941" y="3878062"/>
          <a:ext cx="1378743" cy="855196"/>
        </a:xfrm>
        <a:prstGeom prst="roundRect">
          <a:avLst>
            <a:gd name="adj" fmla="val 10000"/>
          </a:avLst>
        </a:prstGeom>
        <a:gradFill rotWithShape="0">
          <a:gsLst>
            <a:gs pos="0">
              <a:schemeClr val="accent2">
                <a:alpha val="90000"/>
                <a:hueOff val="0"/>
                <a:satOff val="0"/>
                <a:lumOff val="0"/>
                <a:alphaOff val="-13333"/>
                <a:shade val="51000"/>
                <a:satMod val="130000"/>
              </a:schemeClr>
            </a:gs>
            <a:gs pos="80000">
              <a:schemeClr val="accent2">
                <a:alpha val="90000"/>
                <a:hueOff val="0"/>
                <a:satOff val="0"/>
                <a:lumOff val="0"/>
                <a:alphaOff val="-13333"/>
                <a:shade val="93000"/>
                <a:satMod val="130000"/>
              </a:schemeClr>
            </a:gs>
            <a:gs pos="100000">
              <a:schemeClr val="accent2">
                <a:alpha val="90000"/>
                <a:hueOff val="0"/>
                <a:satOff val="0"/>
                <a:lumOff val="0"/>
                <a:alphaOff val="-1333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Risk and return</a:t>
          </a:r>
          <a:endParaRPr lang="en-US" sz="1800" kern="1200" dirty="0">
            <a:latin typeface="+mj-lt"/>
          </a:endParaRPr>
        </a:p>
      </dsp:txBody>
      <dsp:txXfrm>
        <a:off x="2054989" y="3903110"/>
        <a:ext cx="1328647" cy="805100"/>
      </dsp:txXfrm>
    </dsp:sp>
    <dsp:sp modelId="{05622E55-38D7-469F-BB5C-DB4CECBE40B9}">
      <dsp:nvSpPr>
        <dsp:cNvPr id="0" name=""/>
        <dsp:cNvSpPr/>
      </dsp:nvSpPr>
      <dsp:spPr>
        <a:xfrm>
          <a:off x="1870006" y="4864827"/>
          <a:ext cx="1698612" cy="855196"/>
        </a:xfrm>
        <a:prstGeom prst="roundRect">
          <a:avLst>
            <a:gd name="adj" fmla="val 10000"/>
          </a:avLst>
        </a:prstGeom>
        <a:gradFill rotWithShape="0">
          <a:gsLst>
            <a:gs pos="0">
              <a:schemeClr val="accent2">
                <a:alpha val="90000"/>
                <a:hueOff val="0"/>
                <a:satOff val="0"/>
                <a:lumOff val="0"/>
                <a:alphaOff val="-15556"/>
                <a:shade val="51000"/>
                <a:satMod val="130000"/>
              </a:schemeClr>
            </a:gs>
            <a:gs pos="80000">
              <a:schemeClr val="accent2">
                <a:alpha val="90000"/>
                <a:hueOff val="0"/>
                <a:satOff val="0"/>
                <a:lumOff val="0"/>
                <a:alphaOff val="-15556"/>
                <a:shade val="93000"/>
                <a:satMod val="130000"/>
              </a:schemeClr>
            </a:gs>
            <a:gs pos="100000">
              <a:schemeClr val="accent2">
                <a:alpha val="90000"/>
                <a:hueOff val="0"/>
                <a:satOff val="0"/>
                <a:lumOff val="0"/>
                <a:alphaOff val="-1555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Risk diversification</a:t>
          </a:r>
          <a:endParaRPr lang="en-GB" sz="1800" i="1" kern="1200" dirty="0">
            <a:latin typeface="+mj-lt"/>
          </a:endParaRPr>
        </a:p>
      </dsp:txBody>
      <dsp:txXfrm>
        <a:off x="1895054" y="4889875"/>
        <a:ext cx="1648516" cy="805100"/>
      </dsp:txXfrm>
    </dsp:sp>
    <dsp:sp modelId="{105029DC-AB5B-46B1-994B-EEF488ABAABD}">
      <dsp:nvSpPr>
        <dsp:cNvPr id="0" name=""/>
        <dsp:cNvSpPr/>
      </dsp:nvSpPr>
      <dsp:spPr>
        <a:xfrm>
          <a:off x="3710285" y="0"/>
          <a:ext cx="1723429" cy="6021289"/>
        </a:xfrm>
        <a:prstGeom prst="roundRect">
          <a:avLst>
            <a:gd name="adj" fmla="val 10000"/>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GB" sz="2000" b="1" u="sng" kern="1200" dirty="0" smtClean="0">
              <a:latin typeface="+mj-lt"/>
            </a:rPr>
            <a:t>Attitudes</a:t>
          </a:r>
          <a:r>
            <a:rPr lang="en-GB" sz="2000" b="1" kern="1200" dirty="0" smtClean="0">
              <a:latin typeface="+mj-lt"/>
            </a:rPr>
            <a:t>  </a:t>
          </a:r>
          <a:br>
            <a:rPr lang="en-GB" sz="2000" b="1" kern="1200" dirty="0" smtClean="0">
              <a:latin typeface="+mj-lt"/>
            </a:rPr>
          </a:br>
          <a:r>
            <a:rPr lang="en-GB" sz="2000" b="1" kern="1200" dirty="0" smtClean="0">
              <a:latin typeface="+mj-lt"/>
            </a:rPr>
            <a:t>4 Q</a:t>
          </a:r>
          <a:endParaRPr lang="en-GB" sz="2000" b="1" i="1" kern="1200" dirty="0">
            <a:latin typeface="+mj-lt"/>
          </a:endParaRPr>
        </a:p>
      </dsp:txBody>
      <dsp:txXfrm>
        <a:off x="3710285" y="0"/>
        <a:ext cx="1723429" cy="1806386"/>
      </dsp:txXfrm>
    </dsp:sp>
    <dsp:sp modelId="{86EE68DF-A83F-4739-BC6D-CE44DF9CBF9C}">
      <dsp:nvSpPr>
        <dsp:cNvPr id="0" name=""/>
        <dsp:cNvSpPr/>
      </dsp:nvSpPr>
      <dsp:spPr>
        <a:xfrm>
          <a:off x="3882628" y="1806901"/>
          <a:ext cx="1378743" cy="1182942"/>
        </a:xfrm>
        <a:prstGeom prst="roundRect">
          <a:avLst>
            <a:gd name="adj" fmla="val 10000"/>
          </a:avLst>
        </a:prstGeom>
        <a:gradFill rotWithShape="0">
          <a:gsLst>
            <a:gs pos="0">
              <a:schemeClr val="accent2">
                <a:alpha val="90000"/>
                <a:hueOff val="0"/>
                <a:satOff val="0"/>
                <a:lumOff val="0"/>
                <a:alphaOff val="-17778"/>
                <a:shade val="51000"/>
                <a:satMod val="130000"/>
              </a:schemeClr>
            </a:gs>
            <a:gs pos="80000">
              <a:schemeClr val="accent2">
                <a:alpha val="90000"/>
                <a:hueOff val="0"/>
                <a:satOff val="0"/>
                <a:lumOff val="0"/>
                <a:alphaOff val="-17778"/>
                <a:shade val="93000"/>
                <a:satMod val="130000"/>
              </a:schemeClr>
            </a:gs>
            <a:gs pos="100000">
              <a:schemeClr val="accent2">
                <a:alpha val="90000"/>
                <a:hueOff val="0"/>
                <a:satOff val="0"/>
                <a:lumOff val="0"/>
                <a:alphaOff val="-17778"/>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rtl="0">
            <a:lnSpc>
              <a:spcPct val="90000"/>
            </a:lnSpc>
            <a:spcBef>
              <a:spcPct val="0"/>
            </a:spcBef>
            <a:spcAft>
              <a:spcPct val="35000"/>
            </a:spcAft>
          </a:pPr>
          <a:r>
            <a:rPr lang="en-GB" sz="1700" kern="1200" dirty="0" smtClean="0">
              <a:latin typeface="+mj-lt"/>
            </a:rPr>
            <a:t>Propensity to save </a:t>
          </a:r>
          <a:r>
            <a:rPr lang="en-GB" sz="1700" kern="1200" dirty="0" err="1" smtClean="0">
              <a:latin typeface="+mj-lt"/>
            </a:rPr>
            <a:t>vs</a:t>
          </a:r>
          <a:r>
            <a:rPr lang="en-GB" sz="1700" kern="1200" dirty="0" smtClean="0">
              <a:latin typeface="+mj-lt"/>
            </a:rPr>
            <a:t> spend</a:t>
          </a:r>
          <a:endParaRPr lang="en-US" sz="1700" kern="1200" dirty="0">
            <a:latin typeface="+mj-lt"/>
          </a:endParaRPr>
        </a:p>
      </dsp:txBody>
      <dsp:txXfrm>
        <a:off x="3917275" y="1841548"/>
        <a:ext cx="1309449" cy="1113648"/>
      </dsp:txXfrm>
    </dsp:sp>
    <dsp:sp modelId="{82458D86-744B-4D4C-B18E-BAAAF1DEE3DE}">
      <dsp:nvSpPr>
        <dsp:cNvPr id="0" name=""/>
        <dsp:cNvSpPr/>
      </dsp:nvSpPr>
      <dsp:spPr>
        <a:xfrm>
          <a:off x="3882628" y="3171834"/>
          <a:ext cx="1378743" cy="1182942"/>
        </a:xfrm>
        <a:prstGeom prst="roundRect">
          <a:avLst>
            <a:gd name="adj" fmla="val 10000"/>
          </a:avLst>
        </a:prstGeom>
        <a:gradFill rotWithShape="0">
          <a:gsLst>
            <a:gs pos="0">
              <a:schemeClr val="accent2">
                <a:alpha val="90000"/>
                <a:hueOff val="0"/>
                <a:satOff val="0"/>
                <a:lumOff val="0"/>
                <a:alphaOff val="-20000"/>
                <a:shade val="51000"/>
                <a:satMod val="130000"/>
              </a:schemeClr>
            </a:gs>
            <a:gs pos="80000">
              <a:schemeClr val="accent2">
                <a:alpha val="90000"/>
                <a:hueOff val="0"/>
                <a:satOff val="0"/>
                <a:lumOff val="0"/>
                <a:alphaOff val="-20000"/>
                <a:shade val="93000"/>
                <a:satMod val="130000"/>
              </a:schemeClr>
            </a:gs>
            <a:gs pos="100000">
              <a:schemeClr val="accent2">
                <a:alpha val="90000"/>
                <a:hueOff val="0"/>
                <a:satOff val="0"/>
                <a:lumOff val="0"/>
                <a:alphaOff val="-2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rtl="0">
            <a:lnSpc>
              <a:spcPct val="90000"/>
            </a:lnSpc>
            <a:spcBef>
              <a:spcPct val="0"/>
            </a:spcBef>
            <a:spcAft>
              <a:spcPct val="35000"/>
            </a:spcAft>
          </a:pPr>
          <a:r>
            <a:rPr lang="en-GB" sz="1700" kern="1200" dirty="0" smtClean="0">
              <a:latin typeface="+mj-lt"/>
            </a:rPr>
            <a:t>Time preference </a:t>
          </a:r>
          <a:br>
            <a:rPr lang="en-GB" sz="1700" kern="1200" dirty="0" smtClean="0">
              <a:latin typeface="+mj-lt"/>
            </a:rPr>
          </a:br>
          <a:r>
            <a:rPr lang="en-GB" sz="1700" kern="1200" dirty="0" smtClean="0">
              <a:latin typeface="+mj-lt"/>
            </a:rPr>
            <a:t>(present </a:t>
          </a:r>
          <a:r>
            <a:rPr lang="en-GB" sz="1700" kern="1200" dirty="0" err="1" smtClean="0">
              <a:latin typeface="+mj-lt"/>
            </a:rPr>
            <a:t>vs</a:t>
          </a:r>
          <a:r>
            <a:rPr lang="en-GB" sz="1700" kern="1200" dirty="0" smtClean="0">
              <a:latin typeface="+mj-lt"/>
            </a:rPr>
            <a:t> future) </a:t>
          </a:r>
          <a:endParaRPr lang="en-US" sz="1700" kern="1200" dirty="0">
            <a:latin typeface="+mj-lt"/>
          </a:endParaRPr>
        </a:p>
      </dsp:txBody>
      <dsp:txXfrm>
        <a:off x="3917275" y="3206481"/>
        <a:ext cx="1309449" cy="1113648"/>
      </dsp:txXfrm>
    </dsp:sp>
    <dsp:sp modelId="{FF0F63A0-7A01-4FD1-BA09-5992AE7EB68F}">
      <dsp:nvSpPr>
        <dsp:cNvPr id="0" name=""/>
        <dsp:cNvSpPr/>
      </dsp:nvSpPr>
      <dsp:spPr>
        <a:xfrm>
          <a:off x="3882628" y="4536767"/>
          <a:ext cx="1378743" cy="1182942"/>
        </a:xfrm>
        <a:prstGeom prst="roundRect">
          <a:avLst>
            <a:gd name="adj" fmla="val 10000"/>
          </a:avLst>
        </a:prstGeom>
        <a:gradFill rotWithShape="0">
          <a:gsLst>
            <a:gs pos="0">
              <a:schemeClr val="accent2">
                <a:alpha val="90000"/>
                <a:hueOff val="0"/>
                <a:satOff val="0"/>
                <a:lumOff val="0"/>
                <a:alphaOff val="-22222"/>
                <a:shade val="51000"/>
                <a:satMod val="130000"/>
              </a:schemeClr>
            </a:gs>
            <a:gs pos="80000">
              <a:schemeClr val="accent2">
                <a:alpha val="90000"/>
                <a:hueOff val="0"/>
                <a:satOff val="0"/>
                <a:lumOff val="0"/>
                <a:alphaOff val="-22222"/>
                <a:shade val="93000"/>
                <a:satMod val="130000"/>
              </a:schemeClr>
            </a:gs>
            <a:gs pos="100000">
              <a:schemeClr val="accent2">
                <a:alpha val="90000"/>
                <a:hueOff val="0"/>
                <a:satOff val="0"/>
                <a:lumOff val="0"/>
                <a:alphaOff val="-2222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rtl="0">
            <a:lnSpc>
              <a:spcPct val="90000"/>
            </a:lnSpc>
            <a:spcBef>
              <a:spcPct val="0"/>
            </a:spcBef>
            <a:spcAft>
              <a:spcPct val="35000"/>
            </a:spcAft>
          </a:pPr>
          <a:r>
            <a:rPr lang="en-GB" sz="1700" kern="1200" dirty="0" smtClean="0">
              <a:latin typeface="+mj-lt"/>
            </a:rPr>
            <a:t>Risk preference (explanatory variable)</a:t>
          </a:r>
          <a:endParaRPr lang="en-GB" sz="1700" kern="1200" dirty="0">
            <a:latin typeface="+mj-lt"/>
          </a:endParaRPr>
        </a:p>
      </dsp:txBody>
      <dsp:txXfrm>
        <a:off x="3917275" y="4571414"/>
        <a:ext cx="1309449" cy="1113648"/>
      </dsp:txXfrm>
    </dsp:sp>
    <dsp:sp modelId="{B5FA1A79-18FA-4C0A-AD07-FE88BA68FF81}">
      <dsp:nvSpPr>
        <dsp:cNvPr id="0" name=""/>
        <dsp:cNvSpPr/>
      </dsp:nvSpPr>
      <dsp:spPr>
        <a:xfrm>
          <a:off x="5562972" y="0"/>
          <a:ext cx="1723429" cy="6021289"/>
        </a:xfrm>
        <a:prstGeom prst="roundRect">
          <a:avLst>
            <a:gd name="adj" fmla="val 10000"/>
          </a:avLst>
        </a:prstGeom>
        <a:solidFill>
          <a:schemeClr val="accent1"/>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b="1" kern="1200" dirty="0" smtClean="0">
              <a:latin typeface="+mj-lt"/>
            </a:rPr>
            <a:t>Financial inclusion </a:t>
          </a:r>
          <a:endParaRPr lang="en-US" sz="1800" b="1" kern="1200" dirty="0">
            <a:latin typeface="+mj-lt"/>
          </a:endParaRPr>
        </a:p>
      </dsp:txBody>
      <dsp:txXfrm>
        <a:off x="5562972" y="0"/>
        <a:ext cx="1723429" cy="1806386"/>
      </dsp:txXfrm>
    </dsp:sp>
    <dsp:sp modelId="{283148A5-CDF5-4B37-A34F-D3423847483F}">
      <dsp:nvSpPr>
        <dsp:cNvPr id="0" name=""/>
        <dsp:cNvSpPr/>
      </dsp:nvSpPr>
      <dsp:spPr>
        <a:xfrm>
          <a:off x="5735315" y="1806901"/>
          <a:ext cx="1378743" cy="1182942"/>
        </a:xfrm>
        <a:prstGeom prst="roundRect">
          <a:avLst>
            <a:gd name="adj" fmla="val 10000"/>
          </a:avLst>
        </a:prstGeom>
        <a:gradFill rotWithShape="0">
          <a:gsLst>
            <a:gs pos="0">
              <a:schemeClr val="accent2">
                <a:alpha val="90000"/>
                <a:hueOff val="0"/>
                <a:satOff val="0"/>
                <a:lumOff val="0"/>
                <a:alphaOff val="-24444"/>
                <a:shade val="51000"/>
                <a:satMod val="130000"/>
              </a:schemeClr>
            </a:gs>
            <a:gs pos="80000">
              <a:schemeClr val="accent2">
                <a:alpha val="90000"/>
                <a:hueOff val="0"/>
                <a:satOff val="0"/>
                <a:lumOff val="0"/>
                <a:alphaOff val="-24444"/>
                <a:shade val="93000"/>
                <a:satMod val="130000"/>
              </a:schemeClr>
            </a:gs>
            <a:gs pos="100000">
              <a:schemeClr val="accent2">
                <a:alpha val="90000"/>
                <a:hueOff val="0"/>
                <a:satOff val="0"/>
                <a:lumOff val="0"/>
                <a:alphaOff val="-2444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Awareness of products</a:t>
          </a:r>
          <a:endParaRPr lang="en-US" sz="1800" kern="1200" dirty="0">
            <a:latin typeface="+mj-lt"/>
          </a:endParaRPr>
        </a:p>
      </dsp:txBody>
      <dsp:txXfrm>
        <a:off x="5769962" y="1841548"/>
        <a:ext cx="1309449" cy="1113648"/>
      </dsp:txXfrm>
    </dsp:sp>
    <dsp:sp modelId="{EAEF1064-C7A2-44A0-B61E-A4D998FC4B58}">
      <dsp:nvSpPr>
        <dsp:cNvPr id="0" name=""/>
        <dsp:cNvSpPr/>
      </dsp:nvSpPr>
      <dsp:spPr>
        <a:xfrm>
          <a:off x="5735315" y="3171834"/>
          <a:ext cx="1378743" cy="1182942"/>
        </a:xfrm>
        <a:prstGeom prst="roundRect">
          <a:avLst>
            <a:gd name="adj" fmla="val 10000"/>
          </a:avLst>
        </a:prstGeom>
        <a:gradFill rotWithShape="0">
          <a:gsLst>
            <a:gs pos="0">
              <a:schemeClr val="accent2">
                <a:alpha val="90000"/>
                <a:hueOff val="0"/>
                <a:satOff val="0"/>
                <a:lumOff val="0"/>
                <a:alphaOff val="-26667"/>
                <a:shade val="51000"/>
                <a:satMod val="130000"/>
              </a:schemeClr>
            </a:gs>
            <a:gs pos="80000">
              <a:schemeClr val="accent2">
                <a:alpha val="90000"/>
                <a:hueOff val="0"/>
                <a:satOff val="0"/>
                <a:lumOff val="0"/>
                <a:alphaOff val="-26667"/>
                <a:shade val="93000"/>
                <a:satMod val="130000"/>
              </a:schemeClr>
            </a:gs>
            <a:gs pos="100000">
              <a:schemeClr val="accent2">
                <a:alpha val="90000"/>
                <a:hueOff val="0"/>
                <a:satOff val="0"/>
                <a:lumOff val="0"/>
                <a:alphaOff val="-26667"/>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Holding and using products</a:t>
          </a:r>
          <a:endParaRPr lang="en-US" sz="1800" kern="1200" dirty="0">
            <a:latin typeface="+mj-lt"/>
          </a:endParaRPr>
        </a:p>
      </dsp:txBody>
      <dsp:txXfrm>
        <a:off x="5769962" y="3206481"/>
        <a:ext cx="1309449" cy="1113648"/>
      </dsp:txXfrm>
    </dsp:sp>
    <dsp:sp modelId="{2C4984E6-9A76-4D7A-8E82-B1AC9D2BA161}">
      <dsp:nvSpPr>
        <dsp:cNvPr id="0" name=""/>
        <dsp:cNvSpPr/>
      </dsp:nvSpPr>
      <dsp:spPr>
        <a:xfrm>
          <a:off x="5735315" y="4536767"/>
          <a:ext cx="1378743" cy="1182942"/>
        </a:xfrm>
        <a:prstGeom prst="roundRect">
          <a:avLst>
            <a:gd name="adj" fmla="val 10000"/>
          </a:avLst>
        </a:prstGeom>
        <a:gradFill rotWithShape="0">
          <a:gsLst>
            <a:gs pos="0">
              <a:schemeClr val="accent2">
                <a:alpha val="90000"/>
                <a:hueOff val="0"/>
                <a:satOff val="0"/>
                <a:lumOff val="0"/>
                <a:alphaOff val="-28889"/>
                <a:shade val="51000"/>
                <a:satMod val="130000"/>
              </a:schemeClr>
            </a:gs>
            <a:gs pos="80000">
              <a:schemeClr val="accent2">
                <a:alpha val="90000"/>
                <a:hueOff val="0"/>
                <a:satOff val="0"/>
                <a:lumOff val="0"/>
                <a:alphaOff val="-28889"/>
                <a:shade val="93000"/>
                <a:satMod val="130000"/>
              </a:schemeClr>
            </a:gs>
            <a:gs pos="100000">
              <a:schemeClr val="accent2">
                <a:alpha val="90000"/>
                <a:hueOff val="0"/>
                <a:satOff val="0"/>
                <a:lumOff val="0"/>
                <a:alphaOff val="-28889"/>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Savings habits</a:t>
          </a:r>
          <a:endParaRPr lang="en-US" sz="1800" kern="1200" dirty="0">
            <a:latin typeface="+mj-lt"/>
          </a:endParaRPr>
        </a:p>
      </dsp:txBody>
      <dsp:txXfrm>
        <a:off x="5769962" y="4571414"/>
        <a:ext cx="1309449" cy="1113648"/>
      </dsp:txXfrm>
    </dsp:sp>
    <dsp:sp modelId="{7F822D0A-711B-4972-818B-0146576AB6E1}">
      <dsp:nvSpPr>
        <dsp:cNvPr id="0" name=""/>
        <dsp:cNvSpPr/>
      </dsp:nvSpPr>
      <dsp:spPr>
        <a:xfrm>
          <a:off x="7415658" y="0"/>
          <a:ext cx="1723429" cy="6021289"/>
        </a:xfrm>
        <a:prstGeom prst="roundRect">
          <a:avLst>
            <a:gd name="adj" fmla="val 10000"/>
          </a:avLst>
        </a:prstGeom>
        <a:solidFill>
          <a:schemeClr val="accent1"/>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b="1" u="none" kern="1200" dirty="0" smtClean="0">
              <a:latin typeface="+mj-lt"/>
            </a:rPr>
            <a:t>Socio-demographic information </a:t>
          </a:r>
          <a:r>
            <a:rPr lang="en-GB" sz="1800" u="none" kern="1200" dirty="0" smtClean="0">
              <a:latin typeface="+mj-lt"/>
            </a:rPr>
            <a:t/>
          </a:r>
          <a:br>
            <a:rPr lang="en-GB" sz="1800" u="none" kern="1200" dirty="0" smtClean="0">
              <a:latin typeface="+mj-lt"/>
            </a:rPr>
          </a:br>
          <a:endParaRPr lang="en-US" sz="1800" u="none" kern="1200" dirty="0">
            <a:latin typeface="+mj-lt"/>
          </a:endParaRPr>
        </a:p>
      </dsp:txBody>
      <dsp:txXfrm>
        <a:off x="7415658" y="0"/>
        <a:ext cx="1723429" cy="1806386"/>
      </dsp:txXfrm>
    </dsp:sp>
    <dsp:sp modelId="{ACC29849-DF58-4950-BC58-111C381B9BD3}">
      <dsp:nvSpPr>
        <dsp:cNvPr id="0" name=""/>
        <dsp:cNvSpPr/>
      </dsp:nvSpPr>
      <dsp:spPr>
        <a:xfrm>
          <a:off x="7588001" y="1807525"/>
          <a:ext cx="1378743" cy="696579"/>
        </a:xfrm>
        <a:prstGeom prst="roundRect">
          <a:avLst>
            <a:gd name="adj" fmla="val 10000"/>
          </a:avLst>
        </a:prstGeom>
        <a:gradFill rotWithShape="0">
          <a:gsLst>
            <a:gs pos="0">
              <a:schemeClr val="accent2">
                <a:alpha val="90000"/>
                <a:hueOff val="0"/>
                <a:satOff val="0"/>
                <a:lumOff val="0"/>
                <a:alphaOff val="-31111"/>
                <a:shade val="51000"/>
                <a:satMod val="130000"/>
              </a:schemeClr>
            </a:gs>
            <a:gs pos="80000">
              <a:schemeClr val="accent2">
                <a:alpha val="90000"/>
                <a:hueOff val="0"/>
                <a:satOff val="0"/>
                <a:lumOff val="0"/>
                <a:alphaOff val="-31111"/>
                <a:shade val="93000"/>
                <a:satMod val="130000"/>
              </a:schemeClr>
            </a:gs>
            <a:gs pos="100000">
              <a:schemeClr val="accent2">
                <a:alpha val="90000"/>
                <a:hueOff val="0"/>
                <a:satOff val="0"/>
                <a:lumOff val="0"/>
                <a:alphaOff val="-3111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Age</a:t>
          </a:r>
          <a:endParaRPr lang="en-US" sz="1800" kern="1200" dirty="0">
            <a:latin typeface="+mj-lt"/>
          </a:endParaRPr>
        </a:p>
      </dsp:txBody>
      <dsp:txXfrm>
        <a:off x="7608403" y="1827927"/>
        <a:ext cx="1337939" cy="655775"/>
      </dsp:txXfrm>
    </dsp:sp>
    <dsp:sp modelId="{638A785B-C9B1-4506-A54D-6E783EC76469}">
      <dsp:nvSpPr>
        <dsp:cNvPr id="0" name=""/>
        <dsp:cNvSpPr/>
      </dsp:nvSpPr>
      <dsp:spPr>
        <a:xfrm>
          <a:off x="7588001" y="2611271"/>
          <a:ext cx="1378743" cy="696579"/>
        </a:xfrm>
        <a:prstGeom prst="roundRect">
          <a:avLst>
            <a:gd name="adj" fmla="val 10000"/>
          </a:avLst>
        </a:prstGeom>
        <a:gradFill rotWithShape="0">
          <a:gsLst>
            <a:gs pos="0">
              <a:schemeClr val="accent2">
                <a:alpha val="90000"/>
                <a:hueOff val="0"/>
                <a:satOff val="0"/>
                <a:lumOff val="0"/>
                <a:alphaOff val="-33333"/>
                <a:shade val="51000"/>
                <a:satMod val="130000"/>
              </a:schemeClr>
            </a:gs>
            <a:gs pos="80000">
              <a:schemeClr val="accent2">
                <a:alpha val="90000"/>
                <a:hueOff val="0"/>
                <a:satOff val="0"/>
                <a:lumOff val="0"/>
                <a:alphaOff val="-33333"/>
                <a:shade val="93000"/>
                <a:satMod val="130000"/>
              </a:schemeClr>
            </a:gs>
            <a:gs pos="100000">
              <a:schemeClr val="accent2">
                <a:alpha val="90000"/>
                <a:hueOff val="0"/>
                <a:satOff val="0"/>
                <a:lumOff val="0"/>
                <a:alphaOff val="-3333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Gender</a:t>
          </a:r>
          <a:endParaRPr lang="en-US" sz="1800" kern="1200" dirty="0">
            <a:latin typeface="+mj-lt"/>
          </a:endParaRPr>
        </a:p>
      </dsp:txBody>
      <dsp:txXfrm>
        <a:off x="7608403" y="2631673"/>
        <a:ext cx="1337939" cy="655775"/>
      </dsp:txXfrm>
    </dsp:sp>
    <dsp:sp modelId="{99C60709-7602-4603-88D0-AA5898779C06}">
      <dsp:nvSpPr>
        <dsp:cNvPr id="0" name=""/>
        <dsp:cNvSpPr/>
      </dsp:nvSpPr>
      <dsp:spPr>
        <a:xfrm>
          <a:off x="7588001" y="3415016"/>
          <a:ext cx="1378743" cy="696579"/>
        </a:xfrm>
        <a:prstGeom prst="roundRect">
          <a:avLst>
            <a:gd name="adj" fmla="val 10000"/>
          </a:avLst>
        </a:prstGeom>
        <a:gradFill rotWithShape="0">
          <a:gsLst>
            <a:gs pos="0">
              <a:schemeClr val="accent2">
                <a:alpha val="90000"/>
                <a:hueOff val="0"/>
                <a:satOff val="0"/>
                <a:lumOff val="0"/>
                <a:alphaOff val="-35556"/>
                <a:shade val="51000"/>
                <a:satMod val="130000"/>
              </a:schemeClr>
            </a:gs>
            <a:gs pos="80000">
              <a:schemeClr val="accent2">
                <a:alpha val="90000"/>
                <a:hueOff val="0"/>
                <a:satOff val="0"/>
                <a:lumOff val="0"/>
                <a:alphaOff val="-35556"/>
                <a:shade val="93000"/>
                <a:satMod val="130000"/>
              </a:schemeClr>
            </a:gs>
            <a:gs pos="100000">
              <a:schemeClr val="accent2">
                <a:alpha val="90000"/>
                <a:hueOff val="0"/>
                <a:satOff val="0"/>
                <a:lumOff val="0"/>
                <a:alphaOff val="-3555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Education</a:t>
          </a:r>
          <a:endParaRPr lang="en-US" sz="1800" kern="1200" dirty="0">
            <a:latin typeface="+mj-lt"/>
          </a:endParaRPr>
        </a:p>
      </dsp:txBody>
      <dsp:txXfrm>
        <a:off x="7608403" y="3435418"/>
        <a:ext cx="1337939" cy="655775"/>
      </dsp:txXfrm>
    </dsp:sp>
    <dsp:sp modelId="{3A67E4FD-B20D-46FD-892A-8E561D9192E8}">
      <dsp:nvSpPr>
        <dsp:cNvPr id="0" name=""/>
        <dsp:cNvSpPr/>
      </dsp:nvSpPr>
      <dsp:spPr>
        <a:xfrm>
          <a:off x="7596336" y="4218761"/>
          <a:ext cx="1362074" cy="696579"/>
        </a:xfrm>
        <a:prstGeom prst="roundRect">
          <a:avLst>
            <a:gd name="adj" fmla="val 10000"/>
          </a:avLst>
        </a:prstGeom>
        <a:gradFill rotWithShape="0">
          <a:gsLst>
            <a:gs pos="0">
              <a:schemeClr val="accent2">
                <a:alpha val="90000"/>
                <a:hueOff val="0"/>
                <a:satOff val="0"/>
                <a:lumOff val="0"/>
                <a:alphaOff val="-37778"/>
                <a:shade val="51000"/>
                <a:satMod val="130000"/>
              </a:schemeClr>
            </a:gs>
            <a:gs pos="80000">
              <a:schemeClr val="accent2">
                <a:alpha val="90000"/>
                <a:hueOff val="0"/>
                <a:satOff val="0"/>
                <a:lumOff val="0"/>
                <a:alphaOff val="-37778"/>
                <a:shade val="93000"/>
                <a:satMod val="130000"/>
              </a:schemeClr>
            </a:gs>
            <a:gs pos="100000">
              <a:schemeClr val="accent2">
                <a:alpha val="90000"/>
                <a:hueOff val="0"/>
                <a:satOff val="0"/>
                <a:lumOff val="0"/>
                <a:alphaOff val="-37778"/>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Work</a:t>
          </a:r>
          <a:endParaRPr lang="en-US" sz="1800" kern="1200" dirty="0">
            <a:latin typeface="+mj-lt"/>
          </a:endParaRPr>
        </a:p>
      </dsp:txBody>
      <dsp:txXfrm>
        <a:off x="7616738" y="4239163"/>
        <a:ext cx="1321270" cy="655775"/>
      </dsp:txXfrm>
    </dsp:sp>
    <dsp:sp modelId="{FBB54EC1-4235-4C92-875A-DD2425AEDB9A}">
      <dsp:nvSpPr>
        <dsp:cNvPr id="0" name=""/>
        <dsp:cNvSpPr/>
      </dsp:nvSpPr>
      <dsp:spPr>
        <a:xfrm>
          <a:off x="7588001" y="5022506"/>
          <a:ext cx="1378743" cy="696579"/>
        </a:xfrm>
        <a:prstGeom prst="roundRect">
          <a:avLst>
            <a:gd name="adj" fmla="val 10000"/>
          </a:avLst>
        </a:prstGeom>
        <a:gradFill rotWithShape="0">
          <a:gsLst>
            <a:gs pos="0">
              <a:schemeClr val="accent2">
                <a:alpha val="90000"/>
                <a:hueOff val="0"/>
                <a:satOff val="0"/>
                <a:lumOff val="0"/>
                <a:alphaOff val="-40000"/>
                <a:shade val="51000"/>
                <a:satMod val="130000"/>
              </a:schemeClr>
            </a:gs>
            <a:gs pos="80000">
              <a:schemeClr val="accent2">
                <a:alpha val="90000"/>
                <a:hueOff val="0"/>
                <a:satOff val="0"/>
                <a:lumOff val="0"/>
                <a:alphaOff val="-40000"/>
                <a:shade val="93000"/>
                <a:satMod val="130000"/>
              </a:schemeClr>
            </a:gs>
            <a:gs pos="100000">
              <a:schemeClr val="accent2">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rtl="0">
            <a:lnSpc>
              <a:spcPct val="90000"/>
            </a:lnSpc>
            <a:spcBef>
              <a:spcPct val="0"/>
            </a:spcBef>
            <a:spcAft>
              <a:spcPct val="35000"/>
            </a:spcAft>
          </a:pPr>
          <a:r>
            <a:rPr lang="en-GB" sz="1800" kern="1200" dirty="0" smtClean="0">
              <a:latin typeface="+mj-lt"/>
            </a:rPr>
            <a:t>Income</a:t>
          </a:r>
          <a:endParaRPr lang="en-US" sz="1800" kern="1200" dirty="0">
            <a:latin typeface="+mj-lt"/>
          </a:endParaRPr>
        </a:p>
      </dsp:txBody>
      <dsp:txXfrm>
        <a:off x="7608403" y="5042908"/>
        <a:ext cx="1337939" cy="6557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6FF063-717F-4F66-B451-DB311E222320}">
      <dsp:nvSpPr>
        <dsp:cNvPr id="0" name=""/>
        <dsp:cNvSpPr/>
      </dsp:nvSpPr>
      <dsp:spPr>
        <a:xfrm>
          <a:off x="653472" y="0"/>
          <a:ext cx="7406022" cy="5073427"/>
        </a:xfrm>
        <a:prstGeom prst="rightArrow">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sp>
    <dsp:sp modelId="{2EF3D4A9-C501-467D-9148-BBE06D410D26}">
      <dsp:nvSpPr>
        <dsp:cNvPr id="0" name=""/>
        <dsp:cNvSpPr/>
      </dsp:nvSpPr>
      <dsp:spPr>
        <a:xfrm>
          <a:off x="326161" y="1328334"/>
          <a:ext cx="2658169" cy="2416757"/>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Invite INFE members to pilot the questionnaire</a:t>
          </a:r>
        </a:p>
      </dsp:txBody>
      <dsp:txXfrm>
        <a:off x="444137" y="1446310"/>
        <a:ext cx="2422217" cy="2180805"/>
      </dsp:txXfrm>
    </dsp:sp>
    <dsp:sp modelId="{C757C1CD-F1C1-4B7D-B1CB-52BC5E60E27F}">
      <dsp:nvSpPr>
        <dsp:cNvPr id="0" name=""/>
        <dsp:cNvSpPr/>
      </dsp:nvSpPr>
      <dsp:spPr>
        <a:xfrm>
          <a:off x="3419979" y="1522028"/>
          <a:ext cx="2613890" cy="2029370"/>
        </a:xfrm>
        <a:prstGeom prst="roundRect">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Countries translate, test and use questionnaire in large scale pilot</a:t>
          </a:r>
          <a:endParaRPr lang="en-GB" sz="1900" kern="1200" dirty="0"/>
        </a:p>
      </dsp:txBody>
      <dsp:txXfrm>
        <a:off x="3519045" y="1621094"/>
        <a:ext cx="2415758" cy="1831238"/>
      </dsp:txXfrm>
    </dsp:sp>
    <dsp:sp modelId="{02CE8F6C-9CBF-4992-9E5C-6B1A0A170C82}">
      <dsp:nvSpPr>
        <dsp:cNvPr id="0" name=""/>
        <dsp:cNvSpPr/>
      </dsp:nvSpPr>
      <dsp:spPr>
        <a:xfrm>
          <a:off x="6469518" y="1323555"/>
          <a:ext cx="1917288" cy="2426315"/>
        </a:xfrm>
        <a:prstGeom prst="round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OECD collect data from pilot countries and create a master dataset</a:t>
          </a:r>
          <a:endParaRPr lang="en-GB" sz="2000" kern="1200" dirty="0"/>
        </a:p>
      </dsp:txBody>
      <dsp:txXfrm>
        <a:off x="6563112" y="1417149"/>
        <a:ext cx="1730100" cy="22391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AF5872-EC14-4461-9469-EB534286FD38}">
      <dsp:nvSpPr>
        <dsp:cNvPr id="0" name=""/>
        <dsp:cNvSpPr/>
      </dsp:nvSpPr>
      <dsp:spPr>
        <a:xfrm>
          <a:off x="0" y="1158956"/>
          <a:ext cx="8568952" cy="4402125"/>
        </a:xfrm>
        <a:prstGeom prst="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665046" tIns="1353820" rIns="665046" bIns="199136" numCol="1" spcCol="1270" anchor="ctr" anchorCtr="0">
          <a:noAutofit/>
        </a:bodyPr>
        <a:lstStyle/>
        <a:p>
          <a:pPr marL="285750" lvl="1" indent="-285750" algn="l" defTabSz="1244600" rtl="0">
            <a:lnSpc>
              <a:spcPct val="90000"/>
            </a:lnSpc>
            <a:spcBef>
              <a:spcPct val="0"/>
            </a:spcBef>
            <a:spcAft>
              <a:spcPct val="15000"/>
            </a:spcAft>
            <a:buChar char="••"/>
          </a:pPr>
          <a:r>
            <a:rPr lang="en-GB" sz="2800" kern="1200" dirty="0" smtClean="0">
              <a:latin typeface="+mj-lt"/>
            </a:rPr>
            <a:t>Careful translation to retain the meaning of questions</a:t>
          </a:r>
          <a:endParaRPr lang="en-US" sz="2800" kern="1200" dirty="0">
            <a:latin typeface="+mj-lt"/>
          </a:endParaRPr>
        </a:p>
        <a:p>
          <a:pPr marL="285750" lvl="1" indent="-285750" algn="l" defTabSz="1244600" rtl="0">
            <a:lnSpc>
              <a:spcPct val="90000"/>
            </a:lnSpc>
            <a:spcBef>
              <a:spcPct val="0"/>
            </a:spcBef>
            <a:spcAft>
              <a:spcPct val="15000"/>
            </a:spcAft>
            <a:buChar char="••"/>
          </a:pPr>
          <a:r>
            <a:rPr lang="en-GB" sz="2800" kern="1200" dirty="0" smtClean="0">
              <a:latin typeface="+mj-lt"/>
            </a:rPr>
            <a:t>Target achieved sample of 1000+ individuals aged 18+ </a:t>
          </a:r>
          <a:endParaRPr lang="en-US" sz="2800" kern="1200" dirty="0">
            <a:latin typeface="+mj-lt"/>
          </a:endParaRPr>
        </a:p>
        <a:p>
          <a:pPr marL="285750" lvl="1" indent="-285750" algn="l" defTabSz="1244600" rtl="0">
            <a:lnSpc>
              <a:spcPct val="90000"/>
            </a:lnSpc>
            <a:spcBef>
              <a:spcPct val="0"/>
            </a:spcBef>
            <a:spcAft>
              <a:spcPct val="15000"/>
            </a:spcAft>
            <a:buChar char="••"/>
          </a:pPr>
          <a:r>
            <a:rPr lang="en-GB" sz="2800" kern="1200" dirty="0" smtClean="0">
              <a:latin typeface="+mj-lt"/>
            </a:rPr>
            <a:t>Weighted data to reflect gender/ age distribution</a:t>
          </a:r>
          <a:endParaRPr lang="en-US" sz="2800" kern="1200" dirty="0">
            <a:latin typeface="+mj-lt"/>
          </a:endParaRPr>
        </a:p>
        <a:p>
          <a:pPr marL="285750" lvl="1" indent="-285750" algn="l" defTabSz="1244600" rtl="0">
            <a:lnSpc>
              <a:spcPct val="90000"/>
            </a:lnSpc>
            <a:spcBef>
              <a:spcPct val="0"/>
            </a:spcBef>
            <a:spcAft>
              <a:spcPct val="15000"/>
            </a:spcAft>
            <a:buChar char="••"/>
          </a:pPr>
          <a:r>
            <a:rPr lang="fr-FR" sz="2800" kern="1200" dirty="0" err="1" smtClean="0">
              <a:latin typeface="+mj-lt"/>
            </a:rPr>
            <a:t>Personal</a:t>
          </a:r>
          <a:r>
            <a:rPr lang="fr-FR" sz="2800" kern="1200" dirty="0" smtClean="0">
              <a:latin typeface="+mj-lt"/>
            </a:rPr>
            <a:t> interviews (</a:t>
          </a:r>
          <a:r>
            <a:rPr lang="fr-FR" sz="2800" kern="1200" dirty="0" err="1" smtClean="0">
              <a:latin typeface="+mj-lt"/>
            </a:rPr>
            <a:t>some</a:t>
          </a:r>
          <a:r>
            <a:rPr lang="fr-FR" sz="2800" kern="1200" dirty="0" smtClean="0">
              <a:latin typeface="+mj-lt"/>
            </a:rPr>
            <a:t> online: </a:t>
          </a:r>
          <a:r>
            <a:rPr lang="fr-FR" sz="2800" kern="1200" dirty="0" err="1" smtClean="0">
              <a:latin typeface="+mj-lt"/>
            </a:rPr>
            <a:t>Norway</a:t>
          </a:r>
          <a:r>
            <a:rPr lang="fr-FR" sz="2800" kern="1200" dirty="0" smtClean="0">
              <a:latin typeface="+mj-lt"/>
            </a:rPr>
            <a:t>) </a:t>
          </a:r>
          <a:endParaRPr lang="en-US" sz="2800" kern="1200" dirty="0">
            <a:latin typeface="+mj-lt"/>
          </a:endParaRPr>
        </a:p>
      </dsp:txBody>
      <dsp:txXfrm>
        <a:off x="0" y="1158956"/>
        <a:ext cx="8568952" cy="4402125"/>
      </dsp:txXfrm>
    </dsp:sp>
    <dsp:sp modelId="{3A4228B0-3095-4B67-BE82-4FE8A73A40F1}">
      <dsp:nvSpPr>
        <dsp:cNvPr id="0" name=""/>
        <dsp:cNvSpPr/>
      </dsp:nvSpPr>
      <dsp:spPr>
        <a:xfrm>
          <a:off x="428447" y="199556"/>
          <a:ext cx="5998266" cy="1918800"/>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226720" tIns="0" rIns="226720" bIns="0" numCol="1" spcCol="1270" anchor="ctr" anchorCtr="0">
          <a:noAutofit/>
        </a:bodyPr>
        <a:lstStyle/>
        <a:p>
          <a:pPr lvl="0" algn="l" defTabSz="1244600" rtl="0">
            <a:lnSpc>
              <a:spcPct val="90000"/>
            </a:lnSpc>
            <a:spcBef>
              <a:spcPct val="0"/>
            </a:spcBef>
            <a:spcAft>
              <a:spcPct val="35000"/>
            </a:spcAft>
          </a:pPr>
          <a:r>
            <a:rPr lang="en-GB" sz="2800" kern="1200" dirty="0" smtClean="0">
              <a:latin typeface="+mj-lt"/>
            </a:rPr>
            <a:t>Data collected by professional survey organisations in each country using a robust method to maximise comparability</a:t>
          </a:r>
          <a:endParaRPr lang="en-US" sz="2800" kern="1200" dirty="0">
            <a:latin typeface="+mj-lt"/>
          </a:endParaRPr>
        </a:p>
      </dsp:txBody>
      <dsp:txXfrm>
        <a:off x="522115" y="293224"/>
        <a:ext cx="5810930" cy="17314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3AB588-BDFD-4603-8523-31C3BED2209B}">
      <dsp:nvSpPr>
        <dsp:cNvPr id="0" name=""/>
        <dsp:cNvSpPr/>
      </dsp:nvSpPr>
      <dsp:spPr>
        <a:xfrm>
          <a:off x="0" y="2374"/>
          <a:ext cx="3116324" cy="1234288"/>
        </a:xfrm>
        <a:prstGeom prst="ellipse">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i="1" u="sng" kern="1200" dirty="0" smtClean="0"/>
            <a:t>Knowledge </a:t>
          </a:r>
          <a:r>
            <a:rPr lang="en-GB" sz="2000" i="0" u="none" kern="1200" dirty="0" smtClean="0"/>
            <a:t>Maximum of 8 points </a:t>
          </a:r>
        </a:p>
        <a:p>
          <a:pPr lvl="0" algn="ctr" defTabSz="889000">
            <a:lnSpc>
              <a:spcPct val="90000"/>
            </a:lnSpc>
            <a:spcBef>
              <a:spcPct val="0"/>
            </a:spcBef>
            <a:spcAft>
              <a:spcPct val="35000"/>
            </a:spcAft>
          </a:pPr>
          <a:r>
            <a:rPr lang="en-GB" sz="2000" i="0" u="none" kern="1200" dirty="0" smtClean="0"/>
            <a:t>(High score 6+)</a:t>
          </a:r>
          <a:endParaRPr lang="en-GB" sz="2000" i="0" u="none" kern="1200" dirty="0"/>
        </a:p>
      </dsp:txBody>
      <dsp:txXfrm>
        <a:off x="456375" y="183131"/>
        <a:ext cx="2203574" cy="872774"/>
      </dsp:txXfrm>
    </dsp:sp>
    <dsp:sp modelId="{563751FE-0C35-4572-842B-B2B5F39B1CC5}">
      <dsp:nvSpPr>
        <dsp:cNvPr id="0" name=""/>
        <dsp:cNvSpPr/>
      </dsp:nvSpPr>
      <dsp:spPr>
        <a:xfrm>
          <a:off x="1368154" y="1296144"/>
          <a:ext cx="414001" cy="414001"/>
        </a:xfrm>
        <a:prstGeom prst="mathPlus">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GB" sz="700" kern="1200"/>
        </a:p>
      </dsp:txBody>
      <dsp:txXfrm>
        <a:off x="1423030" y="1454458"/>
        <a:ext cx="304249" cy="97373"/>
      </dsp:txXfrm>
    </dsp:sp>
    <dsp:sp modelId="{14980AC8-683C-4F48-9E3A-D3E4453F1DD1}">
      <dsp:nvSpPr>
        <dsp:cNvPr id="0" name=""/>
        <dsp:cNvSpPr/>
      </dsp:nvSpPr>
      <dsp:spPr>
        <a:xfrm>
          <a:off x="0" y="1753219"/>
          <a:ext cx="3264686" cy="1536587"/>
        </a:xfrm>
        <a:prstGeom prst="ellipse">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i="1" u="sng" kern="1200" dirty="0" smtClean="0"/>
            <a:t>Behaviour</a:t>
          </a:r>
          <a:r>
            <a:rPr lang="en-GB" sz="2000" kern="1200" dirty="0" smtClean="0"/>
            <a:t> Maximum of 9 points </a:t>
          </a:r>
        </a:p>
        <a:p>
          <a:pPr lvl="0" algn="ctr" defTabSz="889000">
            <a:lnSpc>
              <a:spcPct val="90000"/>
            </a:lnSpc>
            <a:spcBef>
              <a:spcPct val="0"/>
            </a:spcBef>
            <a:spcAft>
              <a:spcPct val="35000"/>
            </a:spcAft>
          </a:pPr>
          <a:r>
            <a:rPr lang="en-GB" sz="2000" i="0" u="none" kern="1200" dirty="0" smtClean="0"/>
            <a:t>(High score 6+)</a:t>
          </a:r>
          <a:endParaRPr lang="en-GB" sz="2000" kern="1200" dirty="0"/>
        </a:p>
      </dsp:txBody>
      <dsp:txXfrm>
        <a:off x="478102" y="1978247"/>
        <a:ext cx="2308482" cy="1086531"/>
      </dsp:txXfrm>
    </dsp:sp>
    <dsp:sp modelId="{DDE949CA-B76D-49F5-9D52-313441828FC9}">
      <dsp:nvSpPr>
        <dsp:cNvPr id="0" name=""/>
        <dsp:cNvSpPr/>
      </dsp:nvSpPr>
      <dsp:spPr>
        <a:xfrm>
          <a:off x="1440161" y="3384376"/>
          <a:ext cx="414001" cy="414001"/>
        </a:xfrm>
        <a:prstGeom prst="mathPlus">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GB" sz="700" kern="1200"/>
        </a:p>
      </dsp:txBody>
      <dsp:txXfrm>
        <a:off x="1495037" y="3542690"/>
        <a:ext cx="304249" cy="97373"/>
      </dsp:txXfrm>
    </dsp:sp>
    <dsp:sp modelId="{19657381-5B7A-451C-9710-3AB488C92D70}">
      <dsp:nvSpPr>
        <dsp:cNvPr id="0" name=""/>
        <dsp:cNvSpPr/>
      </dsp:nvSpPr>
      <dsp:spPr>
        <a:xfrm>
          <a:off x="0" y="3836027"/>
          <a:ext cx="3226698" cy="1525431"/>
        </a:xfrm>
        <a:prstGeom prst="ellipse">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i="1" u="sng" kern="1200" dirty="0" smtClean="0"/>
            <a:t>Attitudes </a:t>
          </a:r>
        </a:p>
        <a:p>
          <a:pPr lvl="0" algn="ctr" defTabSz="889000">
            <a:lnSpc>
              <a:spcPct val="90000"/>
            </a:lnSpc>
            <a:spcBef>
              <a:spcPct val="0"/>
            </a:spcBef>
            <a:spcAft>
              <a:spcPct val="35000"/>
            </a:spcAft>
          </a:pPr>
          <a:r>
            <a:rPr lang="en-GB" sz="2000" kern="1200" dirty="0" smtClean="0"/>
            <a:t>Maximum of 5 points</a:t>
          </a:r>
        </a:p>
        <a:p>
          <a:pPr lvl="0" algn="ctr" defTabSz="889000">
            <a:lnSpc>
              <a:spcPct val="90000"/>
            </a:lnSpc>
            <a:spcBef>
              <a:spcPct val="0"/>
            </a:spcBef>
            <a:spcAft>
              <a:spcPct val="35000"/>
            </a:spcAft>
          </a:pPr>
          <a:r>
            <a:rPr lang="en-GB" sz="2000" kern="1200" dirty="0" smtClean="0"/>
            <a:t>High score is &gt;3</a:t>
          </a:r>
          <a:endParaRPr lang="en-GB" sz="2000" kern="1200" dirty="0"/>
        </a:p>
      </dsp:txBody>
      <dsp:txXfrm>
        <a:off x="472539" y="4059421"/>
        <a:ext cx="2281620" cy="1078643"/>
      </dsp:txXfrm>
    </dsp:sp>
    <dsp:sp modelId="{AD462193-AB82-44F0-ACE1-E7C38E07119C}">
      <dsp:nvSpPr>
        <dsp:cNvPr id="0" name=""/>
        <dsp:cNvSpPr/>
      </dsp:nvSpPr>
      <dsp:spPr>
        <a:xfrm rot="21587722">
          <a:off x="3676213" y="2540293"/>
          <a:ext cx="872448" cy="265531"/>
        </a:xfrm>
        <a:prstGeom prst="rightArrow">
          <a:avLst>
            <a:gd name="adj1" fmla="val 60000"/>
            <a:gd name="adj2" fmla="val 50000"/>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a:p>
      </dsp:txBody>
      <dsp:txXfrm>
        <a:off x="3676213" y="2593541"/>
        <a:ext cx="792789" cy="159319"/>
      </dsp:txXfrm>
    </dsp:sp>
    <dsp:sp modelId="{874805C0-1EEF-4994-B6BF-DF3316545F2B}">
      <dsp:nvSpPr>
        <dsp:cNvPr id="0" name=""/>
        <dsp:cNvSpPr/>
      </dsp:nvSpPr>
      <dsp:spPr>
        <a:xfrm>
          <a:off x="4910786" y="1189831"/>
          <a:ext cx="3764900" cy="2947304"/>
        </a:xfrm>
        <a:prstGeom prst="ellipse">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rgbClr val="0070C0"/>
              </a:solidFill>
            </a:rPr>
            <a:t>2 combined measures</a:t>
          </a:r>
        </a:p>
        <a:p>
          <a:pPr lvl="0" algn="ctr" defTabSz="889000">
            <a:lnSpc>
              <a:spcPct val="90000"/>
            </a:lnSpc>
            <a:spcBef>
              <a:spcPct val="0"/>
            </a:spcBef>
            <a:spcAft>
              <a:spcPct val="35000"/>
            </a:spcAft>
          </a:pPr>
          <a:r>
            <a:rPr lang="en-GB" sz="2000" kern="1200" dirty="0" smtClean="0"/>
            <a:t>1) Overall score Maximum 22</a:t>
          </a:r>
        </a:p>
        <a:p>
          <a:pPr lvl="0" algn="ctr" defTabSz="889000">
            <a:lnSpc>
              <a:spcPct val="90000"/>
            </a:lnSpc>
            <a:spcBef>
              <a:spcPct val="0"/>
            </a:spcBef>
            <a:spcAft>
              <a:spcPct val="35000"/>
            </a:spcAft>
          </a:pPr>
          <a:r>
            <a:rPr lang="en-GB" sz="2000" kern="1200" dirty="0" smtClean="0"/>
            <a:t>2) Number of high scores</a:t>
          </a:r>
          <a:endParaRPr lang="en-GB" sz="2000" kern="1200" dirty="0"/>
        </a:p>
      </dsp:txBody>
      <dsp:txXfrm>
        <a:off x="5462143" y="1621454"/>
        <a:ext cx="2662186" cy="208405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cdr:x>
      <cdr:y>0</cdr:y>
    </cdr:from>
    <cdr:to>
      <cdr:x>0.184</cdr:x>
      <cdr:y>0.15118</cdr:y>
    </cdr:to>
    <cdr:sp macro="" textlink="">
      <cdr:nvSpPr>
        <cdr:cNvPr id="2" name="TextBox 5"/>
        <cdr:cNvSpPr txBox="1"/>
      </cdr:nvSpPr>
      <cdr:spPr>
        <a:xfrm xmlns:a="http://schemas.openxmlformats.org/drawingml/2006/main">
          <a:off x="0" y="0"/>
          <a:ext cx="1551916" cy="73866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rgbClr val="000000"/>
              </a:solidFill>
              <a:latin typeface="Georgia"/>
              <a:cs typeface="Arial"/>
            </a:defRPr>
          </a:lvl1pPr>
          <a:lvl2pPr marL="457200" algn="l" defTabSz="914400" rtl="0" eaLnBrk="1" latinLnBrk="0" hangingPunct="1">
            <a:defRPr sz="1800" kern="1200">
              <a:solidFill>
                <a:srgbClr val="000000"/>
              </a:solidFill>
              <a:latin typeface="Georgia"/>
              <a:cs typeface="Arial"/>
            </a:defRPr>
          </a:lvl2pPr>
          <a:lvl3pPr marL="914400" algn="l" defTabSz="914400" rtl="0" eaLnBrk="1" latinLnBrk="0" hangingPunct="1">
            <a:defRPr sz="1800" kern="1200">
              <a:solidFill>
                <a:srgbClr val="000000"/>
              </a:solidFill>
              <a:latin typeface="Georgia"/>
              <a:cs typeface="Arial"/>
            </a:defRPr>
          </a:lvl3pPr>
          <a:lvl4pPr marL="1371600" algn="l" defTabSz="914400" rtl="0" eaLnBrk="1" latinLnBrk="0" hangingPunct="1">
            <a:defRPr sz="1800" kern="1200">
              <a:solidFill>
                <a:srgbClr val="000000"/>
              </a:solidFill>
              <a:latin typeface="Georgia"/>
              <a:cs typeface="Arial"/>
            </a:defRPr>
          </a:lvl4pPr>
          <a:lvl5pPr marL="1828800" algn="l" defTabSz="914400" rtl="0" eaLnBrk="1" latinLnBrk="0" hangingPunct="1">
            <a:defRPr sz="1800" kern="1200">
              <a:solidFill>
                <a:srgbClr val="000000"/>
              </a:solidFill>
              <a:latin typeface="Georgia"/>
              <a:cs typeface="Arial"/>
            </a:defRPr>
          </a:lvl5pPr>
          <a:lvl6pPr marL="2286000" algn="l" defTabSz="914400" rtl="0" eaLnBrk="1" latinLnBrk="0" hangingPunct="1">
            <a:defRPr sz="1800" kern="1200">
              <a:solidFill>
                <a:srgbClr val="000000"/>
              </a:solidFill>
              <a:latin typeface="Georgia"/>
              <a:cs typeface="Arial"/>
            </a:defRPr>
          </a:lvl6pPr>
          <a:lvl7pPr marL="2743200" algn="l" defTabSz="914400" rtl="0" eaLnBrk="1" latinLnBrk="0" hangingPunct="1">
            <a:defRPr sz="1800" kern="1200">
              <a:solidFill>
                <a:srgbClr val="000000"/>
              </a:solidFill>
              <a:latin typeface="Georgia"/>
              <a:cs typeface="Arial"/>
            </a:defRPr>
          </a:lvl7pPr>
          <a:lvl8pPr marL="3200400" algn="l" defTabSz="914400" rtl="0" eaLnBrk="1" latinLnBrk="0" hangingPunct="1">
            <a:defRPr sz="1800" kern="1200">
              <a:solidFill>
                <a:srgbClr val="000000"/>
              </a:solidFill>
              <a:latin typeface="Georgia"/>
              <a:cs typeface="Arial"/>
            </a:defRPr>
          </a:lvl8pPr>
          <a:lvl9pPr marL="3657600" algn="l" defTabSz="914400" rtl="0" eaLnBrk="1" latinLnBrk="0" hangingPunct="1">
            <a:defRPr sz="1800" kern="1200">
              <a:solidFill>
                <a:srgbClr val="000000"/>
              </a:solidFill>
              <a:latin typeface="Georgia"/>
              <a:cs typeface="Arial"/>
            </a:defRPr>
          </a:lvl9pPr>
        </a:lstStyle>
        <a:p xmlns:a="http://schemas.openxmlformats.org/drawingml/2006/main">
          <a:r>
            <a:rPr lang="en-GB" sz="1400" b="1" dirty="0" smtClean="0"/>
            <a:t>Financial behaviour score</a:t>
          </a:r>
          <a:endParaRPr lang="en-GB"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64AF2B-FAE6-4A7C-A214-EFB7E9AB1BCB}" type="datetimeFigureOut">
              <a:rPr lang="en-GB" smtClean="0"/>
              <a:pPr/>
              <a:t>03/03/2013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89A6EA-D2CC-447D-8521-0DD72B7AC9B4}" type="slidenum">
              <a:rPr lang="en-GB" smtClean="0"/>
              <a:pPr/>
              <a:t>‹#›</a:t>
            </a:fld>
            <a:endParaRPr lang="en-GB"/>
          </a:p>
        </p:txBody>
      </p:sp>
    </p:spTree>
    <p:extLst>
      <p:ext uri="{BB962C8B-B14F-4D97-AF65-F5344CB8AC3E}">
        <p14:creationId xmlns:p14="http://schemas.microsoft.com/office/powerpoint/2010/main" val="3216431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289A6EA-D2CC-447D-8521-0DD72B7AC9B4}"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89A6EA-D2CC-447D-8521-0DD72B7AC9B4}" type="slidenum">
              <a:rPr lang="en-GB" smtClean="0"/>
              <a:pPr/>
              <a:t>15</a:t>
            </a:fld>
            <a:endParaRPr lang="en-GB"/>
          </a:p>
        </p:txBody>
      </p:sp>
    </p:spTree>
    <p:extLst>
      <p:ext uri="{BB962C8B-B14F-4D97-AF65-F5344CB8AC3E}">
        <p14:creationId xmlns:p14="http://schemas.microsoft.com/office/powerpoint/2010/main" val="1103172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en-GB" dirty="0" smtClean="0"/>
          </a:p>
        </p:txBody>
      </p:sp>
      <p:sp>
        <p:nvSpPr>
          <p:cNvPr id="28676" name="Slide Number Placeholder 3"/>
          <p:cNvSpPr>
            <a:spLocks noGrp="1"/>
          </p:cNvSpPr>
          <p:nvPr>
            <p:ph type="sldNum" sz="quarter" idx="5"/>
          </p:nvPr>
        </p:nvSpPr>
        <p:spPr bwMode="auto">
          <a:ln>
            <a:miter lim="800000"/>
            <a:headEnd/>
            <a:tailEnd/>
          </a:ln>
        </p:spPr>
        <p:txBody>
          <a:bodyPr/>
          <a:lstStyle/>
          <a:p>
            <a:fld id="{207408BE-802B-4500-9F24-D14C112D9AB4}" type="slidenum">
              <a:rPr lang="en-GB"/>
              <a:pPr/>
              <a:t>16</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C930CD-0E5A-45A3-91ED-9356A6B32235}" type="slidenum">
              <a:rPr lang="en-GB" smtClean="0">
                <a:cs typeface="Arial" charset="0"/>
              </a:rPr>
              <a:pPr fontAlgn="base">
                <a:spcBef>
                  <a:spcPct val="0"/>
                </a:spcBef>
                <a:spcAft>
                  <a:spcPct val="0"/>
                </a:spcAft>
                <a:defRPr/>
              </a:pPr>
              <a:t>18</a:t>
            </a:fld>
            <a:endParaRPr lang="en-GB"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t>Review of available national surveys to identify typical content, suitable questions &amp; appropriate method for data collection and analysis</a:t>
            </a:r>
          </a:p>
          <a:p>
            <a:r>
              <a:rPr lang="en-GB" sz="1200" dirty="0" smtClean="0"/>
              <a:t>Consultation with experts and country representatives to choose the most important questions and the best combination of questions</a:t>
            </a:r>
          </a:p>
          <a:p>
            <a:r>
              <a:rPr lang="en-GB" sz="1200" dirty="0" smtClean="0"/>
              <a:t>Creation and fine-tuning of questionnaire</a:t>
            </a:r>
          </a:p>
          <a:p>
            <a:r>
              <a:rPr lang="en-GB" sz="1200" dirty="0" smtClean="0"/>
              <a:t>Invitation to INFE members to pilot: accepted by 14</a:t>
            </a:r>
          </a:p>
          <a:p>
            <a:r>
              <a:rPr lang="en-GB" sz="1200" dirty="0" smtClean="0"/>
              <a:t>Creation of a master dataset and preliminary analysis in order to develop scoring</a:t>
            </a:r>
          </a:p>
          <a:p>
            <a:r>
              <a:rPr lang="en-GB" sz="1200" dirty="0" smtClean="0"/>
              <a:t>Detailed analysis and reporting; finalising </a:t>
            </a:r>
            <a:endParaRPr lang="en-GB" dirty="0"/>
          </a:p>
        </p:txBody>
      </p:sp>
      <p:sp>
        <p:nvSpPr>
          <p:cNvPr id="4" name="Slide Number Placeholder 3"/>
          <p:cNvSpPr>
            <a:spLocks noGrp="1"/>
          </p:cNvSpPr>
          <p:nvPr>
            <p:ph type="sldNum" sz="quarter" idx="10"/>
          </p:nvPr>
        </p:nvSpPr>
        <p:spPr/>
        <p:txBody>
          <a:bodyPr/>
          <a:lstStyle/>
          <a:p>
            <a:fld id="{F792894D-7D7B-46EF-BE9A-D217437ADED9}"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lvl="1"/>
            <a:endParaRPr lang="en-GB" sz="1800" dirty="0" smtClean="0"/>
          </a:p>
          <a:p>
            <a:pPr lvl="1"/>
            <a:r>
              <a:rPr lang="en-GB" sz="1800" dirty="0" smtClean="0"/>
              <a:t>Attitude example</a:t>
            </a:r>
          </a:p>
          <a:p>
            <a:pPr lvl="1"/>
            <a:r>
              <a:rPr lang="en-GB" sz="1800" dirty="0" smtClean="0"/>
              <a:t>I find it more satisfying to spend money than to save it for the long term</a:t>
            </a:r>
          </a:p>
          <a:p>
            <a:pPr lvl="1"/>
            <a:r>
              <a:rPr lang="en-GB" sz="1800" dirty="0" smtClean="0"/>
              <a:t>Money is there to be spent</a:t>
            </a:r>
          </a:p>
          <a:p>
            <a:pPr lvl="1"/>
            <a:r>
              <a:rPr lang="en-GB" sz="1800" dirty="0" smtClean="0"/>
              <a:t>I tend to live for today and let tomorrow take care of itself</a:t>
            </a:r>
          </a:p>
          <a:p>
            <a:pPr lvl="1"/>
            <a:r>
              <a:rPr lang="en-GB" sz="1800" dirty="0" smtClean="0"/>
              <a:t>I am prepared to risk some of my own money when saving or making and investment</a:t>
            </a:r>
          </a:p>
          <a:p>
            <a:pPr lvl="1"/>
            <a:endParaRPr lang="en-GB" sz="1800" dirty="0" smtClean="0"/>
          </a:p>
          <a:p>
            <a:pPr marL="457200" marR="0" lvl="1" indent="0" algn="l" defTabSz="914400" rtl="0" eaLnBrk="1" fontAlgn="auto" latinLnBrk="0" hangingPunct="1">
              <a:lnSpc>
                <a:spcPct val="100000"/>
              </a:lnSpc>
              <a:spcBef>
                <a:spcPts val="0"/>
              </a:spcBef>
              <a:spcAft>
                <a:spcPts val="0"/>
              </a:spcAft>
              <a:buClrTx/>
              <a:buSzTx/>
              <a:buFontTx/>
              <a:buNone/>
              <a:tabLst/>
              <a:defRPr/>
            </a:pPr>
            <a:r>
              <a:rPr lang="en-GB" sz="1800" dirty="0" smtClean="0"/>
              <a:t>“</a:t>
            </a:r>
            <a:r>
              <a:rPr lang="en-GB" sz="1800" i="1" dirty="0" smtClean="0"/>
              <a:t>A combination of </a:t>
            </a:r>
            <a:r>
              <a:rPr lang="en-GB" sz="1800" i="1" dirty="0" smtClean="0">
                <a:solidFill>
                  <a:srgbClr val="FF0000"/>
                </a:solidFill>
              </a:rPr>
              <a:t>awareness, knowledge, skill, attitude and behaviour </a:t>
            </a:r>
            <a:r>
              <a:rPr lang="en-GB" sz="1800" i="1" dirty="0" smtClean="0"/>
              <a:t>necessary to make sound financial decisions and ultimately achieve individual financial wellbeing”</a:t>
            </a:r>
          </a:p>
          <a:p>
            <a:pPr lvl="1"/>
            <a:endParaRPr lang="en-GB" sz="1800" dirty="0" smtClean="0"/>
          </a:p>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t>Review of available national surveys to identify typical content, suitable questions &amp; appropriate method for data collection and analysis</a:t>
            </a:r>
          </a:p>
          <a:p>
            <a:r>
              <a:rPr lang="en-GB" sz="1200" dirty="0" smtClean="0"/>
              <a:t>Consultation with experts and country representatives to choose the most important questions and the best combination of questions</a:t>
            </a:r>
          </a:p>
          <a:p>
            <a:r>
              <a:rPr lang="en-GB" sz="1200" dirty="0" smtClean="0"/>
              <a:t>Creation and fine-tuning of questionnaire</a:t>
            </a:r>
          </a:p>
          <a:p>
            <a:r>
              <a:rPr lang="en-GB" sz="1200" dirty="0" smtClean="0"/>
              <a:t>Invitation to INFE members to pilot: accepted by 14</a:t>
            </a:r>
          </a:p>
          <a:p>
            <a:r>
              <a:rPr lang="en-GB" sz="1200" dirty="0" smtClean="0"/>
              <a:t>Creation of a master dataset and preliminary analysis in order to develop scoring</a:t>
            </a:r>
          </a:p>
          <a:p>
            <a:r>
              <a:rPr lang="en-GB" sz="1200" dirty="0" smtClean="0"/>
              <a:t>Detailed analysis and reporting; finalising </a:t>
            </a:r>
            <a:endParaRPr lang="en-GB" dirty="0"/>
          </a:p>
        </p:txBody>
      </p:sp>
      <p:sp>
        <p:nvSpPr>
          <p:cNvPr id="4" name="Slide Number Placeholder 3"/>
          <p:cNvSpPr>
            <a:spLocks noGrp="1"/>
          </p:cNvSpPr>
          <p:nvPr>
            <p:ph type="sldNum" sz="quarter" idx="10"/>
          </p:nvPr>
        </p:nvSpPr>
        <p:spPr/>
        <p:txBody>
          <a:bodyPr/>
          <a:lstStyle/>
          <a:p>
            <a:fld id="{F792894D-7D7B-46EF-BE9A-D217437ADED9}"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792894D-7D7B-46EF-BE9A-D217437ADED9}"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792894D-7D7B-46EF-BE9A-D217437ADED9}" type="slidenum">
              <a:rPr lang="en-GB" smtClean="0"/>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buNone/>
              <a:defRPr/>
            </a:pPr>
            <a:r>
              <a:rPr lang="en-GB" sz="1200" b="1" dirty="0" smtClean="0"/>
              <a:t>This is a wide-ranging questionnaire, designed to capture all of the main aspects of financial literacy</a:t>
            </a:r>
          </a:p>
          <a:p>
            <a:pPr marL="514350" indent="-514350">
              <a:defRPr/>
            </a:pPr>
            <a:r>
              <a:rPr lang="en-GB" sz="1200" i="1" u="sng" dirty="0" smtClean="0"/>
              <a:t>Knowledge</a:t>
            </a:r>
            <a:r>
              <a:rPr lang="en-GB" sz="1200" u="sng" dirty="0" smtClean="0"/>
              <a:t> </a:t>
            </a:r>
            <a:r>
              <a:rPr lang="en-GB" sz="1200" dirty="0" smtClean="0"/>
              <a:t>relevant to financial decisions</a:t>
            </a:r>
            <a:endParaRPr lang="en-GB" sz="1200" i="1" dirty="0" smtClean="0"/>
          </a:p>
          <a:p>
            <a:pPr marL="514350" indent="-514350">
              <a:defRPr/>
            </a:pPr>
            <a:r>
              <a:rPr lang="en-GB" sz="1200" i="1" u="sng" dirty="0" smtClean="0"/>
              <a:t>Behaviour</a:t>
            </a:r>
            <a:r>
              <a:rPr lang="en-GB" sz="1200" dirty="0" smtClean="0"/>
              <a:t> such as budgeting, saving and choosing financial products</a:t>
            </a:r>
          </a:p>
          <a:p>
            <a:pPr marL="514350" indent="-514350">
              <a:defRPr/>
            </a:pPr>
            <a:r>
              <a:rPr lang="en-GB" sz="1200" i="1" u="sng" dirty="0" smtClean="0"/>
              <a:t>Attitudes</a:t>
            </a:r>
            <a:r>
              <a:rPr lang="en-GB" sz="1200" dirty="0" smtClean="0"/>
              <a:t> to money and saving</a:t>
            </a:r>
          </a:p>
          <a:p>
            <a:pPr marL="514350" indent="-514350">
              <a:defRPr/>
            </a:pPr>
            <a:r>
              <a:rPr lang="en-GB" sz="1200" dirty="0" smtClean="0"/>
              <a:t>Socio-demographic information (age, gender, education, employment etc)</a:t>
            </a:r>
          </a:p>
          <a:p>
            <a:pPr>
              <a:buFontTx/>
              <a:buNone/>
              <a:defRPr/>
            </a:pPr>
            <a:r>
              <a:rPr lang="en-GB" sz="1200" dirty="0" smtClean="0">
                <a:solidFill>
                  <a:srgbClr val="009E47"/>
                </a:solidFill>
              </a:rPr>
              <a:t>Most questions are identical across countries but some have context flexibility e.g. product types</a:t>
            </a:r>
          </a:p>
          <a:p>
            <a:pPr>
              <a:buFontTx/>
              <a:buNone/>
              <a:defRPr/>
            </a:pPr>
            <a:r>
              <a:rPr lang="en-GB" sz="1200" dirty="0" smtClean="0">
                <a:solidFill>
                  <a:schemeClr val="tx1">
                    <a:lumMod val="75000"/>
                    <a:lumOff val="25000"/>
                  </a:schemeClr>
                </a:solidFill>
              </a:rPr>
              <a:t>The questionnaire includes several indicators of financial inclusion (results not presented here)</a:t>
            </a:r>
          </a:p>
          <a:p>
            <a:endParaRPr lang="en-GB" dirty="0" smtClean="0"/>
          </a:p>
          <a:p>
            <a:pPr marL="514350" indent="-514350">
              <a:defRPr/>
            </a:pPr>
            <a:endParaRPr lang="en-GB" sz="1200" dirty="0" smtClean="0"/>
          </a:p>
          <a:p>
            <a:endParaRPr lang="en-GB" dirty="0"/>
          </a:p>
        </p:txBody>
      </p:sp>
      <p:sp>
        <p:nvSpPr>
          <p:cNvPr id="4" name="Slide Number Placeholder 3"/>
          <p:cNvSpPr>
            <a:spLocks noGrp="1"/>
          </p:cNvSpPr>
          <p:nvPr>
            <p:ph type="sldNum" sz="quarter" idx="10"/>
          </p:nvPr>
        </p:nvSpPr>
        <p:spPr/>
        <p:txBody>
          <a:bodyPr/>
          <a:lstStyle/>
          <a:p>
            <a:fld id="{F792894D-7D7B-46EF-BE9A-D217437ADED9}" type="slidenum">
              <a:rPr lang="en-GB" smtClean="0"/>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(Armenian results driven by people finding spending satisfying, and believing money is to be spent)</a:t>
            </a:r>
            <a:endParaRPr lang="en-GB" dirty="0"/>
          </a:p>
        </p:txBody>
      </p:sp>
      <p:sp>
        <p:nvSpPr>
          <p:cNvPr id="4" name="Slide Number Placeholder 3"/>
          <p:cNvSpPr>
            <a:spLocks noGrp="1"/>
          </p:cNvSpPr>
          <p:nvPr>
            <p:ph type="sldNum" sz="quarter" idx="10"/>
          </p:nvPr>
        </p:nvSpPr>
        <p:spPr/>
        <p:txBody>
          <a:bodyPr/>
          <a:lstStyle/>
          <a:p>
            <a:fld id="{F792894D-7D7B-46EF-BE9A-D217437ADED9}" type="slidenum">
              <a:rPr lang="en-GB" smtClean="0"/>
              <a:pPr/>
              <a:t>11</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792894D-7D7B-46EF-BE9A-D217437ADED9}" type="slidenum">
              <a:rPr lang="en-GB" smtClean="0"/>
              <a:pPr/>
              <a:t>13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 name="Picture 8" descr="PPT_fondcouv.png"/>
          <p:cNvPicPr>
            <a:picLocks noChangeAspect="1"/>
          </p:cNvPicPr>
          <p:nvPr/>
        </p:nvPicPr>
        <p:blipFill>
          <a:blip r:embed="rId2" cstate="print"/>
          <a:stretch>
            <a:fillRect/>
          </a:stretch>
        </p:blipFill>
        <p:spPr bwMode="auto">
          <a:xfrm>
            <a:off x="0" y="0"/>
            <a:ext cx="9144000" cy="6858000"/>
          </a:xfrm>
          <a:prstGeom prst="rect">
            <a:avLst/>
          </a:prstGeom>
          <a:noFill/>
          <a:ln w="9525">
            <a:noFill/>
            <a:miter lim="800000"/>
            <a:headEnd/>
            <a:tailEnd/>
          </a:ln>
        </p:spPr>
      </p:pic>
      <p:sp>
        <p:nvSpPr>
          <p:cNvPr id="443394" name="Rectangle 2"/>
          <p:cNvSpPr>
            <a:spLocks noGrp="1" noChangeArrowheads="1"/>
          </p:cNvSpPr>
          <p:nvPr>
            <p:ph type="ctrTitle"/>
          </p:nvPr>
        </p:nvSpPr>
        <p:spPr>
          <a:xfrm>
            <a:off x="3009726" y="1341438"/>
            <a:ext cx="4894263" cy="1470025"/>
          </a:xfrm>
        </p:spPr>
        <p:txBody>
          <a:bodyPr/>
          <a:lstStyle>
            <a:lvl1pPr algn="l">
              <a:defRPr>
                <a:solidFill>
                  <a:srgbClr val="727272"/>
                </a:solidFill>
              </a:defRPr>
            </a:lvl1pPr>
          </a:lstStyle>
          <a:p>
            <a:r>
              <a:rPr lang="en-US" smtClean="0"/>
              <a:t>Click to edit Master title style</a:t>
            </a:r>
            <a:endParaRPr lang="en-GB" dirty="0"/>
          </a:p>
        </p:txBody>
      </p:sp>
      <p:sp>
        <p:nvSpPr>
          <p:cNvPr id="443395" name="Rectangle 3"/>
          <p:cNvSpPr>
            <a:spLocks noGrp="1" noChangeArrowheads="1"/>
          </p:cNvSpPr>
          <p:nvPr>
            <p:ph type="subTitle" idx="1"/>
          </p:nvPr>
        </p:nvSpPr>
        <p:spPr>
          <a:xfrm>
            <a:off x="3008139" y="2924175"/>
            <a:ext cx="4929187" cy="1752600"/>
          </a:xfrm>
        </p:spPr>
        <p:txBody>
          <a:bodyPr/>
          <a:lstStyle>
            <a:lvl1pPr marL="0" indent="0" algn="l">
              <a:buFontTx/>
              <a:buNone/>
              <a:defRPr>
                <a:solidFill>
                  <a:srgbClr val="727272"/>
                </a:solidFill>
              </a:defRPr>
            </a:lvl1pPr>
          </a:lstStyle>
          <a:p>
            <a:r>
              <a:rPr lang="en-US" smtClean="0"/>
              <a:t>Click to edit Master subtitle style</a:t>
            </a:r>
            <a:endParaRPr lang="en-GB" dirty="0"/>
          </a:p>
        </p:txBody>
      </p:sp>
      <p:sp>
        <p:nvSpPr>
          <p:cNvPr id="443396" name="Rectangle 4"/>
          <p:cNvSpPr>
            <a:spLocks noGrp="1" noChangeArrowheads="1"/>
          </p:cNvSpPr>
          <p:nvPr>
            <p:ph type="dt" sz="half" idx="2"/>
          </p:nvPr>
        </p:nvSpPr>
        <p:spPr>
          <a:xfrm>
            <a:off x="251520" y="6245225"/>
            <a:ext cx="4042792" cy="476250"/>
          </a:xfrm>
        </p:spPr>
        <p:txBody>
          <a:bodyPr/>
          <a:lstStyle>
            <a:lvl1pPr>
              <a:defRPr>
                <a:solidFill>
                  <a:srgbClr val="727272"/>
                </a:solidFill>
              </a:defRPr>
            </a:lvl1pPr>
          </a:lstStyle>
          <a:p>
            <a:fld id="{F5CD87AA-28B3-4B7B-B806-803BF1D3DC44}" type="datetimeFigureOut">
              <a:rPr lang="en-GB" smtClean="0"/>
              <a:pPr/>
              <a:t>03/03/2013</a:t>
            </a:fld>
            <a:endParaRPr lang="en-GB"/>
          </a:p>
        </p:txBody>
      </p:sp>
      <p:sp>
        <p:nvSpPr>
          <p:cNvPr id="443397" name="Rectangle 5"/>
          <p:cNvSpPr>
            <a:spLocks noGrp="1" noChangeArrowheads="1"/>
          </p:cNvSpPr>
          <p:nvPr>
            <p:ph type="ftr" sz="quarter" idx="3"/>
          </p:nvPr>
        </p:nvSpPr>
        <p:spPr/>
        <p:txBody>
          <a:bodyPr/>
          <a:lstStyle>
            <a:lvl1pPr>
              <a:defRPr>
                <a:solidFill>
                  <a:srgbClr val="727272"/>
                </a:solidFill>
              </a:defRPr>
            </a:lvl1pPr>
          </a:lstStyle>
          <a:p>
            <a:endParaRPr lang="en-GB"/>
          </a:p>
        </p:txBody>
      </p:sp>
      <p:sp>
        <p:nvSpPr>
          <p:cNvPr id="443398" name="Rectangle 6"/>
          <p:cNvSpPr>
            <a:spLocks noGrp="1" noChangeArrowheads="1"/>
          </p:cNvSpPr>
          <p:nvPr>
            <p:ph type="sldNum" sz="quarter" idx="4"/>
          </p:nvPr>
        </p:nvSpPr>
        <p:spPr>
          <a:xfrm>
            <a:off x="6553200" y="6245225"/>
            <a:ext cx="2133600" cy="476250"/>
          </a:xfrm>
        </p:spPr>
        <p:txBody>
          <a:bodyPr/>
          <a:lstStyle>
            <a:lvl1pPr>
              <a:defRPr>
                <a:solidFill>
                  <a:srgbClr val="727272"/>
                </a:solidFill>
              </a:defRPr>
            </a:lvl1pPr>
          </a:lstStyle>
          <a:p>
            <a:fld id="{29FB2FF7-7B8C-4089-9B26-5CF1FD6CCC3A}" type="slidenum">
              <a:rPr lang="en-GB" smtClean="0"/>
              <a:pPr/>
              <a:t>‹#›</a:t>
            </a:fld>
            <a:endParaRPr lang="en-GB"/>
          </a:p>
        </p:txBody>
      </p:sp>
      <p:pic>
        <p:nvPicPr>
          <p:cNvPr id="12" name="Picture 11" descr="Logo_ENG.png"/>
          <p:cNvPicPr>
            <a:picLocks noChangeAspect="1"/>
          </p:cNvPicPr>
          <p:nvPr/>
        </p:nvPicPr>
        <p:blipFill>
          <a:blip r:embed="rId3" cstate="print"/>
          <a:stretch>
            <a:fillRect/>
          </a:stretch>
        </p:blipFill>
        <p:spPr>
          <a:xfrm>
            <a:off x="0" y="1"/>
            <a:ext cx="3762000" cy="110360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CD87AA-28B3-4B7B-B806-803BF1D3DC44}" type="datetimeFigureOut">
              <a:rPr lang="en-GB" smtClean="0"/>
              <a:pPr/>
              <a:t>03/03/2013</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9FB2FF7-7B8C-4089-9B26-5CF1FD6CCC3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CD87AA-28B3-4B7B-B806-803BF1D3DC44}" type="datetimeFigureOut">
              <a:rPr lang="en-GB" smtClean="0"/>
              <a:pPr/>
              <a:t>03/03/2013</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9FB2FF7-7B8C-4089-9B26-5CF1FD6CCC3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lvl1pPr>
              <a:defRPr/>
            </a:lvl1pPr>
          </a:lstStyle>
          <a:p>
            <a:fld id="{F5CD87AA-28B3-4B7B-B806-803BF1D3DC44}" type="datetimeFigureOut">
              <a:rPr lang="en-GB" smtClean="0"/>
              <a:pPr/>
              <a:t>03/03/2013</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9FB2FF7-7B8C-4089-9B26-5CF1FD6CCC3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F5CD87AA-28B3-4B7B-B806-803BF1D3DC44}" type="datetimeFigureOut">
              <a:rPr lang="en-GB" smtClean="0"/>
              <a:pPr/>
              <a:t>03/03/2013</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9FB2FF7-7B8C-4089-9B26-5CF1FD6CCC3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600200"/>
            <a:ext cx="40322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2963" y="1600200"/>
            <a:ext cx="403383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F5CD87AA-28B3-4B7B-B806-803BF1D3DC44}" type="datetimeFigureOut">
              <a:rPr lang="en-GB" smtClean="0"/>
              <a:pPr/>
              <a:t>03/03/2013</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29FB2FF7-7B8C-4089-9B26-5CF1FD6CCC3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F5CD87AA-28B3-4B7B-B806-803BF1D3DC44}" type="datetimeFigureOut">
              <a:rPr lang="en-GB" smtClean="0"/>
              <a:pPr/>
              <a:t>03/03/2013</a:t>
            </a:fld>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29FB2FF7-7B8C-4089-9B26-5CF1FD6CCC3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F5CD87AA-28B3-4B7B-B806-803BF1D3DC44}" type="datetimeFigureOut">
              <a:rPr lang="en-GB" smtClean="0"/>
              <a:pPr/>
              <a:t>03/03/2013</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29FB2FF7-7B8C-4089-9B26-5CF1FD6CCC3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F5CD87AA-28B3-4B7B-B806-803BF1D3DC44}" type="datetimeFigureOut">
              <a:rPr lang="en-GB" smtClean="0"/>
              <a:pPr/>
              <a:t>03/03/2013</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29FB2FF7-7B8C-4089-9B26-5CF1FD6CCC3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F5CD87AA-28B3-4B7B-B806-803BF1D3DC44}" type="datetimeFigureOut">
              <a:rPr lang="en-GB" smtClean="0"/>
              <a:pPr/>
              <a:t>03/03/2013</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29FB2FF7-7B8C-4089-9B26-5CF1FD6CCC3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727272"/>
                </a:solidFill>
              </a:defRPr>
            </a:lvl1pPr>
          </a:lstStyle>
          <a:p>
            <a:r>
              <a:rPr lang="en-US" smtClean="0"/>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F5CD87AA-28B3-4B7B-B806-803BF1D3DC44}" type="datetimeFigureOut">
              <a:rPr lang="en-GB" smtClean="0"/>
              <a:pPr/>
              <a:t>03/03/2013</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29FB2FF7-7B8C-4089-9B26-5CF1FD6CCC3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 name="Picture 10" descr="PPT_fondslide.png"/>
          <p:cNvPicPr>
            <a:picLocks noChangeAspect="1"/>
          </p:cNvPicPr>
          <p:nvPr/>
        </p:nvPicPr>
        <p:blipFill>
          <a:blip r:embed="rId13" cstate="print"/>
          <a:stretch>
            <a:fillRect/>
          </a:stretch>
        </p:blipFill>
        <p:spPr bwMode="auto">
          <a:xfrm>
            <a:off x="0" y="0"/>
            <a:ext cx="9144000" cy="6858000"/>
          </a:xfrm>
          <a:prstGeom prst="rect">
            <a:avLst/>
          </a:prstGeom>
          <a:noFill/>
          <a:ln w="9525">
            <a:noFill/>
            <a:miter lim="800000"/>
            <a:headEnd/>
            <a:tailEnd/>
          </a:ln>
        </p:spPr>
      </p:pic>
      <p:sp>
        <p:nvSpPr>
          <p:cNvPr id="439298" name="Rectangle 2"/>
          <p:cNvSpPr>
            <a:spLocks noGrp="1" noChangeArrowheads="1"/>
          </p:cNvSpPr>
          <p:nvPr>
            <p:ph type="title"/>
          </p:nvPr>
        </p:nvSpPr>
        <p:spPr bwMode="auto">
          <a:xfrm>
            <a:off x="467544" y="-2031"/>
            <a:ext cx="8219256" cy="6480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GB" dirty="0" smtClean="0"/>
          </a:p>
        </p:txBody>
      </p:sp>
      <p:sp>
        <p:nvSpPr>
          <p:cNvPr id="439299" name="Rectangle 3"/>
          <p:cNvSpPr>
            <a:spLocks noGrp="1" noChangeArrowheads="1"/>
          </p:cNvSpPr>
          <p:nvPr>
            <p:ph type="body" idx="1"/>
          </p:nvPr>
        </p:nvSpPr>
        <p:spPr bwMode="auto">
          <a:xfrm>
            <a:off x="468313" y="1600200"/>
            <a:ext cx="82184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439300" name="Rectangle 4"/>
          <p:cNvSpPr>
            <a:spLocks noGrp="1" noChangeArrowheads="1"/>
          </p:cNvSpPr>
          <p:nvPr>
            <p:ph type="dt" sz="half" idx="2"/>
          </p:nvPr>
        </p:nvSpPr>
        <p:spPr bwMode="auto">
          <a:xfrm>
            <a:off x="1718320" y="6237312"/>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727272"/>
                </a:solidFill>
              </a:defRPr>
            </a:lvl1pPr>
          </a:lstStyle>
          <a:p>
            <a:fld id="{F5CD87AA-28B3-4B7B-B806-803BF1D3DC44}" type="datetimeFigureOut">
              <a:rPr lang="en-GB" smtClean="0"/>
              <a:pPr/>
              <a:t>03/03/2013</a:t>
            </a:fld>
            <a:endParaRPr lang="en-GB"/>
          </a:p>
        </p:txBody>
      </p:sp>
      <p:sp>
        <p:nvSpPr>
          <p:cNvPr id="439301" name="Rectangle 5"/>
          <p:cNvSpPr>
            <a:spLocks noGrp="1" noChangeArrowheads="1"/>
          </p:cNvSpPr>
          <p:nvPr>
            <p:ph type="ftr" sz="quarter" idx="3"/>
          </p:nvPr>
        </p:nvSpPr>
        <p:spPr bwMode="auto">
          <a:xfrm>
            <a:off x="455672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727272"/>
                </a:solidFill>
              </a:defRPr>
            </a:lvl1pPr>
          </a:lstStyle>
          <a:p>
            <a:endParaRPr lang="en-GB"/>
          </a:p>
        </p:txBody>
      </p:sp>
      <p:sp>
        <p:nvSpPr>
          <p:cNvPr id="439302" name="Rectangle 6"/>
          <p:cNvSpPr>
            <a:spLocks noGrp="1" noChangeArrowheads="1"/>
          </p:cNvSpPr>
          <p:nvPr>
            <p:ph type="sldNum" sz="quarter" idx="4"/>
          </p:nvPr>
        </p:nvSpPr>
        <p:spPr bwMode="auto">
          <a:xfrm>
            <a:off x="7596336" y="6245225"/>
            <a:ext cx="11144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727272"/>
                </a:solidFill>
              </a:defRPr>
            </a:lvl1pPr>
          </a:lstStyle>
          <a:p>
            <a:fld id="{29FB2FF7-7B8C-4089-9B26-5CF1FD6CCC3A}" type="slidenum">
              <a:rPr lang="en-GB" smtClean="0"/>
              <a:pPr/>
              <a:t>‹#›</a:t>
            </a:fld>
            <a:endParaRPr lang="en-GB"/>
          </a:p>
        </p:txBody>
      </p:sp>
      <p:pic>
        <p:nvPicPr>
          <p:cNvPr id="12" name="Picture 11" descr="OECD_10cm.png"/>
          <p:cNvPicPr>
            <a:picLocks noChangeAspect="1"/>
          </p:cNvPicPr>
          <p:nvPr/>
        </p:nvPicPr>
        <p:blipFill>
          <a:blip r:embed="rId14" cstate="print"/>
          <a:stretch>
            <a:fillRect/>
          </a:stretch>
        </p:blipFill>
        <p:spPr>
          <a:xfrm>
            <a:off x="468000" y="6171747"/>
            <a:ext cx="582171" cy="5616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000">
          <a:solidFill>
            <a:srgbClr val="727272"/>
          </a:solidFill>
          <a:latin typeface="+mj-lt"/>
          <a:ea typeface="+mj-ea"/>
          <a:cs typeface="+mj-cs"/>
        </a:defRPr>
      </a:lvl1pPr>
      <a:lvl2pPr algn="ctr" rtl="0" eaLnBrk="1" fontAlgn="base" hangingPunct="1">
        <a:spcBef>
          <a:spcPct val="0"/>
        </a:spcBef>
        <a:spcAft>
          <a:spcPct val="0"/>
        </a:spcAft>
        <a:defRPr sz="4400">
          <a:solidFill>
            <a:schemeClr val="bg2"/>
          </a:solidFill>
          <a:latin typeface="Helvetica" pitchFamily="34" charset="0"/>
          <a:cs typeface="Arial" charset="0"/>
        </a:defRPr>
      </a:lvl2pPr>
      <a:lvl3pPr algn="ctr" rtl="0" eaLnBrk="1" fontAlgn="base" hangingPunct="1">
        <a:spcBef>
          <a:spcPct val="0"/>
        </a:spcBef>
        <a:spcAft>
          <a:spcPct val="0"/>
        </a:spcAft>
        <a:defRPr sz="4400">
          <a:solidFill>
            <a:schemeClr val="bg2"/>
          </a:solidFill>
          <a:latin typeface="Helvetica" pitchFamily="34" charset="0"/>
          <a:cs typeface="Arial" charset="0"/>
        </a:defRPr>
      </a:lvl3pPr>
      <a:lvl4pPr algn="ctr" rtl="0" eaLnBrk="1" fontAlgn="base" hangingPunct="1">
        <a:spcBef>
          <a:spcPct val="0"/>
        </a:spcBef>
        <a:spcAft>
          <a:spcPct val="0"/>
        </a:spcAft>
        <a:defRPr sz="4400">
          <a:solidFill>
            <a:schemeClr val="bg2"/>
          </a:solidFill>
          <a:latin typeface="Helvetica" pitchFamily="34" charset="0"/>
          <a:cs typeface="Arial" charset="0"/>
        </a:defRPr>
      </a:lvl4pPr>
      <a:lvl5pPr algn="ctr" rtl="0" eaLnBrk="1" fontAlgn="base" hangingPunct="1">
        <a:spcBef>
          <a:spcPct val="0"/>
        </a:spcBef>
        <a:spcAft>
          <a:spcPct val="0"/>
        </a:spcAft>
        <a:defRPr sz="4400">
          <a:solidFill>
            <a:schemeClr val="bg2"/>
          </a:solidFill>
          <a:latin typeface="Helvetica" pitchFamily="34" charset="0"/>
          <a:cs typeface="Arial" charset="0"/>
        </a:defRPr>
      </a:lvl5pPr>
      <a:lvl6pPr marL="457200" algn="ctr" rtl="0" eaLnBrk="1" fontAlgn="base" hangingPunct="1">
        <a:spcBef>
          <a:spcPct val="0"/>
        </a:spcBef>
        <a:spcAft>
          <a:spcPct val="0"/>
        </a:spcAft>
        <a:defRPr sz="4400">
          <a:solidFill>
            <a:schemeClr val="bg2"/>
          </a:solidFill>
          <a:latin typeface="Helvetica" pitchFamily="34" charset="0"/>
          <a:cs typeface="Arial" charset="0"/>
        </a:defRPr>
      </a:lvl6pPr>
      <a:lvl7pPr marL="914400" algn="ctr" rtl="0" eaLnBrk="1" fontAlgn="base" hangingPunct="1">
        <a:spcBef>
          <a:spcPct val="0"/>
        </a:spcBef>
        <a:spcAft>
          <a:spcPct val="0"/>
        </a:spcAft>
        <a:defRPr sz="4400">
          <a:solidFill>
            <a:schemeClr val="bg2"/>
          </a:solidFill>
          <a:latin typeface="Helvetica" pitchFamily="34" charset="0"/>
          <a:cs typeface="Arial" charset="0"/>
        </a:defRPr>
      </a:lvl7pPr>
      <a:lvl8pPr marL="1371600" algn="ctr" rtl="0" eaLnBrk="1" fontAlgn="base" hangingPunct="1">
        <a:spcBef>
          <a:spcPct val="0"/>
        </a:spcBef>
        <a:spcAft>
          <a:spcPct val="0"/>
        </a:spcAft>
        <a:defRPr sz="4400">
          <a:solidFill>
            <a:schemeClr val="bg2"/>
          </a:solidFill>
          <a:latin typeface="Helvetica" pitchFamily="34" charset="0"/>
          <a:cs typeface="Arial" charset="0"/>
        </a:defRPr>
      </a:lvl8pPr>
      <a:lvl9pPr marL="1828800" algn="ctr" rtl="0" eaLnBrk="1" fontAlgn="base" hangingPunct="1">
        <a:spcBef>
          <a:spcPct val="0"/>
        </a:spcBef>
        <a:spcAft>
          <a:spcPct val="0"/>
        </a:spcAft>
        <a:defRPr sz="4400">
          <a:solidFill>
            <a:schemeClr val="bg2"/>
          </a:solidFill>
          <a:latin typeface="Helvetica" pitchFamily="34" charset="0"/>
          <a:cs typeface="Arial" charset="0"/>
        </a:defRPr>
      </a:lvl9pPr>
    </p:titleStyle>
    <p:bodyStyle>
      <a:lvl1pPr marL="342900" indent="-342900" algn="l" rtl="0" eaLnBrk="1" fontAlgn="base" hangingPunct="1">
        <a:spcBef>
          <a:spcPct val="20000"/>
        </a:spcBef>
        <a:spcAft>
          <a:spcPct val="0"/>
        </a:spcAft>
        <a:buChar char="•"/>
        <a:defRPr sz="3200">
          <a:solidFill>
            <a:srgbClr val="004B78"/>
          </a:solidFill>
          <a:latin typeface="+mn-lt"/>
          <a:ea typeface="+mn-ea"/>
          <a:cs typeface="+mn-cs"/>
        </a:defRPr>
      </a:lvl1pPr>
      <a:lvl2pPr marL="742950" indent="-285750" algn="l" rtl="0" eaLnBrk="1" fontAlgn="base" hangingPunct="1">
        <a:spcBef>
          <a:spcPct val="20000"/>
        </a:spcBef>
        <a:spcAft>
          <a:spcPct val="0"/>
        </a:spcAft>
        <a:buChar char="–"/>
        <a:defRPr sz="2800">
          <a:solidFill>
            <a:srgbClr val="004B78"/>
          </a:solidFill>
          <a:latin typeface="+mn-lt"/>
          <a:cs typeface="+mn-cs"/>
        </a:defRPr>
      </a:lvl2pPr>
      <a:lvl3pPr marL="1143000" indent="-228600" algn="l" rtl="0" eaLnBrk="1" fontAlgn="base" hangingPunct="1">
        <a:spcBef>
          <a:spcPct val="20000"/>
        </a:spcBef>
        <a:spcAft>
          <a:spcPct val="0"/>
        </a:spcAft>
        <a:buChar char="•"/>
        <a:defRPr sz="2400">
          <a:solidFill>
            <a:srgbClr val="004B78"/>
          </a:solidFill>
          <a:latin typeface="+mn-lt"/>
          <a:cs typeface="+mn-cs"/>
        </a:defRPr>
      </a:lvl3pPr>
      <a:lvl4pPr marL="1600200" indent="-228600" algn="l" rtl="0" eaLnBrk="1" fontAlgn="base" hangingPunct="1">
        <a:spcBef>
          <a:spcPct val="20000"/>
        </a:spcBef>
        <a:spcAft>
          <a:spcPct val="0"/>
        </a:spcAft>
        <a:buChar char="–"/>
        <a:defRPr sz="2000">
          <a:solidFill>
            <a:srgbClr val="004B78"/>
          </a:solidFill>
          <a:latin typeface="+mn-lt"/>
          <a:cs typeface="+mn-cs"/>
        </a:defRPr>
      </a:lvl4pPr>
      <a:lvl5pPr marL="2057400" indent="-228600" algn="l" rtl="0" eaLnBrk="1" fontAlgn="base" hangingPunct="1">
        <a:spcBef>
          <a:spcPct val="20000"/>
        </a:spcBef>
        <a:spcAft>
          <a:spcPct val="0"/>
        </a:spcAft>
        <a:buChar char="»"/>
        <a:defRPr sz="2000">
          <a:solidFill>
            <a:srgbClr val="004B78"/>
          </a:solidFill>
          <a:latin typeface="+mn-lt"/>
          <a:cs typeface="+mn-cs"/>
        </a:defRPr>
      </a:lvl5pPr>
      <a:lvl6pPr marL="2514600" indent="-228600" algn="l" rtl="0" eaLnBrk="1" fontAlgn="base" hangingPunct="1">
        <a:spcBef>
          <a:spcPct val="20000"/>
        </a:spcBef>
        <a:spcAft>
          <a:spcPct val="0"/>
        </a:spcAft>
        <a:buChar char="»"/>
        <a:defRPr sz="2000">
          <a:solidFill>
            <a:srgbClr val="0073CF"/>
          </a:solidFill>
          <a:latin typeface="+mn-lt"/>
          <a:cs typeface="+mn-cs"/>
        </a:defRPr>
      </a:lvl6pPr>
      <a:lvl7pPr marL="2971800" indent="-228600" algn="l" rtl="0" eaLnBrk="1" fontAlgn="base" hangingPunct="1">
        <a:spcBef>
          <a:spcPct val="20000"/>
        </a:spcBef>
        <a:spcAft>
          <a:spcPct val="0"/>
        </a:spcAft>
        <a:buChar char="»"/>
        <a:defRPr sz="2000">
          <a:solidFill>
            <a:srgbClr val="0073CF"/>
          </a:solidFill>
          <a:latin typeface="+mn-lt"/>
          <a:cs typeface="+mn-cs"/>
        </a:defRPr>
      </a:lvl7pPr>
      <a:lvl8pPr marL="3429000" indent="-228600" algn="l" rtl="0" eaLnBrk="1" fontAlgn="base" hangingPunct="1">
        <a:spcBef>
          <a:spcPct val="20000"/>
        </a:spcBef>
        <a:spcAft>
          <a:spcPct val="0"/>
        </a:spcAft>
        <a:buChar char="»"/>
        <a:defRPr sz="2000">
          <a:solidFill>
            <a:srgbClr val="0073CF"/>
          </a:solidFill>
          <a:latin typeface="+mn-lt"/>
          <a:cs typeface="+mn-cs"/>
        </a:defRPr>
      </a:lvl8pPr>
      <a:lvl9pPr marL="3886200" indent="-228600" algn="l" rtl="0" eaLnBrk="1" fontAlgn="base" hangingPunct="1">
        <a:spcBef>
          <a:spcPct val="20000"/>
        </a:spcBef>
        <a:spcAft>
          <a:spcPct val="0"/>
        </a:spcAft>
        <a:buChar char="»"/>
        <a:defRPr sz="2000">
          <a:solidFill>
            <a:srgbClr val="0073CF"/>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oecd.org/dataoecd/44/53/49319977.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oecd.org/dataoecd/43/61/49878153.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adele.atkinson@oecd.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finlitedu.org/" TargetMode="External"/><Relationship Id="rId4" Type="http://schemas.openxmlformats.org/officeDocument/2006/relationships/hyperlink" Target="http://www.financial-education.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9792" y="1916832"/>
            <a:ext cx="5832648" cy="1470025"/>
          </a:xfrm>
        </p:spPr>
        <p:txBody>
          <a:bodyPr/>
          <a:lstStyle/>
          <a:p>
            <a:r>
              <a:rPr lang="en-US" sz="3200" b="1" dirty="0" smtClean="0"/>
              <a:t>OECD/INFE tools for </a:t>
            </a:r>
            <a:br>
              <a:rPr lang="en-US" sz="3200" b="1" dirty="0" smtClean="0"/>
            </a:br>
            <a:r>
              <a:rPr lang="en-US" sz="3200" b="1" dirty="0" smtClean="0"/>
              <a:t>cross- country </a:t>
            </a:r>
            <a:br>
              <a:rPr lang="en-US" sz="3200" b="1" dirty="0" smtClean="0"/>
            </a:br>
            <a:r>
              <a:rPr lang="en-US" sz="3200" b="1" dirty="0" smtClean="0"/>
              <a:t>surveys of financial literacy</a:t>
            </a:r>
            <a:endParaRPr lang="en-GB" sz="3200" dirty="0"/>
          </a:p>
        </p:txBody>
      </p:sp>
      <p:sp>
        <p:nvSpPr>
          <p:cNvPr id="3" name="Subtitle 2"/>
          <p:cNvSpPr>
            <a:spLocks noGrp="1"/>
          </p:cNvSpPr>
          <p:nvPr>
            <p:ph type="subTitle" idx="1"/>
          </p:nvPr>
        </p:nvSpPr>
        <p:spPr>
          <a:xfrm>
            <a:off x="179512" y="4869160"/>
            <a:ext cx="4929187" cy="1752600"/>
          </a:xfrm>
        </p:spPr>
        <p:txBody>
          <a:bodyPr/>
          <a:lstStyle/>
          <a:p>
            <a:r>
              <a:rPr lang="en-GB" sz="2000" dirty="0" smtClean="0"/>
              <a:t>Adele Atkinson, PhD</a:t>
            </a:r>
          </a:p>
          <a:p>
            <a:r>
              <a:rPr lang="en-GB" sz="2000" dirty="0" smtClean="0"/>
              <a:t>Policy Analyst	</a:t>
            </a:r>
          </a:p>
          <a:p>
            <a:r>
              <a:rPr lang="en-GB" sz="2000" dirty="0" smtClean="0"/>
              <a:t>adele.atkinson@oecd.org</a:t>
            </a:r>
          </a:p>
          <a:p>
            <a:r>
              <a:rPr lang="en-GB" sz="2000" dirty="0" smtClean="0"/>
              <a:t>www.financial-education.org</a:t>
            </a:r>
          </a:p>
          <a:p>
            <a:endParaRPr lang="en-GB" dirty="0"/>
          </a:p>
        </p:txBody>
      </p:sp>
      <p:sp>
        <p:nvSpPr>
          <p:cNvPr id="4" name="Rectangle 3"/>
          <p:cNvSpPr/>
          <p:nvPr/>
        </p:nvSpPr>
        <p:spPr>
          <a:xfrm>
            <a:off x="5724128" y="5661248"/>
            <a:ext cx="3168352" cy="923330"/>
          </a:xfrm>
          <a:prstGeom prst="rect">
            <a:avLst/>
          </a:prstGeom>
        </p:spPr>
        <p:txBody>
          <a:bodyPr wrap="square">
            <a:spAutoFit/>
          </a:bodyPr>
          <a:lstStyle/>
          <a:p>
            <a:r>
              <a:rPr lang="en-US" i="1" dirty="0" smtClean="0"/>
              <a:t>With the support of the Russian/World Bank/OECD Trust Fund</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Financial behaviours</a:t>
            </a:r>
            <a:endParaRPr lang="en-GB" sz="3200" dirty="0"/>
          </a:p>
        </p:txBody>
      </p:sp>
      <p:sp>
        <p:nvSpPr>
          <p:cNvPr id="3" name="Content Placeholder 2"/>
          <p:cNvSpPr>
            <a:spLocks noGrp="1"/>
          </p:cNvSpPr>
          <p:nvPr>
            <p:ph idx="1"/>
          </p:nvPr>
        </p:nvSpPr>
        <p:spPr>
          <a:xfrm>
            <a:off x="395536" y="836712"/>
            <a:ext cx="8496175" cy="5721499"/>
          </a:xfrm>
        </p:spPr>
        <p:txBody>
          <a:bodyPr/>
          <a:lstStyle/>
          <a:p>
            <a:pPr>
              <a:buNone/>
            </a:pPr>
            <a:r>
              <a:rPr lang="en-GB" sz="2400" dirty="0" smtClean="0">
                <a:solidFill>
                  <a:srgbClr val="FF0000"/>
                </a:solidFill>
              </a:rPr>
              <a:t>We looked for 9 positive behaviours. At least 30% of respondents in each country exhibit </a:t>
            </a:r>
            <a:r>
              <a:rPr lang="en-GB" sz="2400" b="1" u="sng" dirty="0" smtClean="0">
                <a:solidFill>
                  <a:srgbClr val="FF0000"/>
                </a:solidFill>
              </a:rPr>
              <a:t>fewer than 6 </a:t>
            </a:r>
            <a:r>
              <a:rPr lang="en-GB" sz="2400" dirty="0" smtClean="0">
                <a:solidFill>
                  <a:srgbClr val="FF0000"/>
                </a:solidFill>
              </a:rPr>
              <a:t>of them. </a:t>
            </a:r>
            <a:r>
              <a:rPr lang="en-GB" sz="2400" dirty="0" smtClean="0">
                <a:solidFill>
                  <a:srgbClr val="00B050"/>
                </a:solidFill>
              </a:rPr>
              <a:t>(in RSA 57% exhibited fewer than 6).</a:t>
            </a:r>
          </a:p>
          <a:p>
            <a:pPr>
              <a:buNone/>
            </a:pPr>
            <a:endParaRPr lang="en-GB" sz="2400" dirty="0" smtClean="0">
              <a:solidFill>
                <a:srgbClr val="00B050"/>
              </a:solidFill>
            </a:endParaRPr>
          </a:p>
          <a:p>
            <a:r>
              <a:rPr lang="en-GB" sz="2400" dirty="0" smtClean="0"/>
              <a:t>Shopping around for financial products is uncommon (UK </a:t>
            </a:r>
            <a:r>
              <a:rPr lang="en-GB" sz="2400" b="1" dirty="0" smtClean="0"/>
              <a:t>most</a:t>
            </a:r>
            <a:r>
              <a:rPr lang="en-GB" sz="2400" dirty="0" smtClean="0"/>
              <a:t> likely at just 16%) </a:t>
            </a:r>
          </a:p>
          <a:p>
            <a:pPr>
              <a:buNone/>
            </a:pPr>
            <a:endParaRPr lang="en-GB" sz="2400" dirty="0" smtClean="0"/>
          </a:p>
          <a:p>
            <a:r>
              <a:rPr lang="en-GB" sz="2400" dirty="0" smtClean="0"/>
              <a:t>Setting long term goals and striving to achieve them is also quite uncommon in some countries (e.g. Albania 30%)</a:t>
            </a:r>
          </a:p>
          <a:p>
            <a:pPr>
              <a:buNone/>
            </a:pPr>
            <a:endParaRPr lang="en-GB" sz="2400" dirty="0" smtClean="0"/>
          </a:p>
          <a:p>
            <a:r>
              <a:rPr lang="en-GB" sz="2400" dirty="0" smtClean="0"/>
              <a:t>The proportion actively saving ranges from below 30% in Hungary to 97% in Malaysia </a:t>
            </a:r>
            <a:r>
              <a:rPr lang="en-GB" sz="2400" dirty="0" smtClean="0">
                <a:solidFill>
                  <a:srgbClr val="00B050"/>
                </a:solidFill>
              </a:rPr>
              <a:t>(RSA 53%)</a:t>
            </a:r>
          </a:p>
          <a:p>
            <a:endParaRPr lang="en-GB" dirty="0"/>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52A49-B798-4C43-96E1-89A8BD7B7207}" type="slidenum">
              <a:rPr lang="en-GB" smtClean="0"/>
              <a:pPr/>
              <a:t>10</a:t>
            </a:fld>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Attitudes</a:t>
            </a:r>
            <a:endParaRPr lang="en-GB" sz="3200" dirty="0"/>
          </a:p>
        </p:txBody>
      </p:sp>
      <p:sp>
        <p:nvSpPr>
          <p:cNvPr id="3" name="Content Placeholder 2"/>
          <p:cNvSpPr>
            <a:spLocks noGrp="1"/>
          </p:cNvSpPr>
          <p:nvPr>
            <p:ph idx="1"/>
          </p:nvPr>
        </p:nvSpPr>
        <p:spPr>
          <a:xfrm>
            <a:off x="395536" y="1412776"/>
            <a:ext cx="8218487" cy="5289451"/>
          </a:xfrm>
        </p:spPr>
        <p:txBody>
          <a:bodyPr/>
          <a:lstStyle/>
          <a:p>
            <a:r>
              <a:rPr lang="en-GB" sz="2400" dirty="0" smtClean="0"/>
              <a:t>Combining results from 3 questions shows that 54% of respondents in RSA have attitudes that tend towards the longer term compared with just 11% in Armenia</a:t>
            </a:r>
            <a:endParaRPr lang="en-GB" sz="2400" dirty="0" smtClean="0">
              <a:solidFill>
                <a:srgbClr val="00B050"/>
              </a:solidFill>
            </a:endParaRPr>
          </a:p>
          <a:p>
            <a:pPr>
              <a:buNone/>
            </a:pPr>
            <a:endParaRPr lang="en-GB" sz="2400" dirty="0" smtClean="0"/>
          </a:p>
          <a:p>
            <a:r>
              <a:rPr lang="en-GB" sz="2400" dirty="0" smtClean="0"/>
              <a:t>Very few people in Armenia (8%) and Poland (19%) find saving more satisfying than spending </a:t>
            </a:r>
            <a:r>
              <a:rPr lang="en-GB" sz="2400" dirty="0" smtClean="0">
                <a:solidFill>
                  <a:srgbClr val="00B050"/>
                </a:solidFill>
              </a:rPr>
              <a:t>(RSA 48%)</a:t>
            </a:r>
          </a:p>
          <a:p>
            <a:pPr>
              <a:buNone/>
            </a:pPr>
            <a:endParaRPr lang="en-GB" sz="2400" dirty="0" smtClean="0">
              <a:solidFill>
                <a:srgbClr val="00B050"/>
              </a:solidFill>
            </a:endParaRPr>
          </a:p>
          <a:p>
            <a:r>
              <a:rPr lang="en-GB" sz="2400" dirty="0" smtClean="0"/>
              <a:t>60% of South Africans disagreed that they tend to live for today and let tomorrow take care of itself</a:t>
            </a:r>
            <a:endParaRPr lang="en-GB" sz="2400"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B152A49-B798-4C43-96E1-89A8BD7B7207}" type="slidenum">
              <a:rPr lang="en-GB" smtClean="0"/>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88"/>
            <a:ext cx="9143999" cy="647701"/>
          </a:xfrm>
        </p:spPr>
        <p:txBody>
          <a:bodyPr/>
          <a:lstStyle/>
          <a:p>
            <a:r>
              <a:rPr lang="en-GB" sz="3200" dirty="0" smtClean="0"/>
              <a:t>Relationship between behaviour and knowledge</a:t>
            </a:r>
            <a:endParaRPr lang="en-GB" sz="3200" dirty="0"/>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52A49-B798-4C43-96E1-89A8BD7B7207}" type="slidenum">
              <a:rPr lang="en-GB" smtClean="0"/>
              <a:pPr/>
              <a:t>12</a:t>
            </a:fld>
            <a:endParaRPr lang="en-GB"/>
          </a:p>
        </p:txBody>
      </p:sp>
      <p:graphicFrame>
        <p:nvGraphicFramePr>
          <p:cNvPr id="8" name="Content Placeholder 7"/>
          <p:cNvGraphicFramePr>
            <a:graphicFrameLocks noGrp="1"/>
          </p:cNvGraphicFramePr>
          <p:nvPr>
            <p:ph idx="1"/>
          </p:nvPr>
        </p:nvGraphicFramePr>
        <p:xfrm>
          <a:off x="468313" y="836712"/>
          <a:ext cx="8218487" cy="528945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Relationship between behaviour and attitude</a:t>
            </a:r>
            <a:endParaRPr lang="en-GB" sz="3200" dirty="0"/>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52A49-B798-4C43-96E1-89A8BD7B7207}" type="slidenum">
              <a:rPr lang="en-GB" smtClean="0"/>
              <a:pPr/>
              <a:t>13</a:t>
            </a:fld>
            <a:endParaRPr lang="en-GB"/>
          </a:p>
        </p:txBody>
      </p:sp>
      <p:graphicFrame>
        <p:nvGraphicFramePr>
          <p:cNvPr id="8" name="Content Placeholder 7"/>
          <p:cNvGraphicFramePr>
            <a:graphicFrameLocks noGrp="1"/>
          </p:cNvGraphicFramePr>
          <p:nvPr>
            <p:ph idx="1"/>
          </p:nvPr>
        </p:nvGraphicFramePr>
        <p:xfrm>
          <a:off x="251520" y="764704"/>
          <a:ext cx="8434511" cy="488600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804248" y="5157192"/>
            <a:ext cx="1512168" cy="523220"/>
          </a:xfrm>
          <a:prstGeom prst="rect">
            <a:avLst/>
          </a:prstGeom>
          <a:noFill/>
        </p:spPr>
        <p:txBody>
          <a:bodyPr wrap="square" rtlCol="0">
            <a:spAutoFit/>
          </a:bodyPr>
          <a:lstStyle/>
          <a:p>
            <a:r>
              <a:rPr lang="en-GB" sz="1400" b="1" dirty="0" smtClean="0"/>
              <a:t>Financial attitude score</a:t>
            </a:r>
            <a:endParaRPr lang="en-GB" sz="14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Variations by socio-demographics</a:t>
            </a:r>
            <a:endParaRPr lang="en-GB" sz="3200" dirty="0"/>
          </a:p>
        </p:txBody>
      </p:sp>
      <p:sp>
        <p:nvSpPr>
          <p:cNvPr id="3" name="Content Placeholder 2"/>
          <p:cNvSpPr>
            <a:spLocks noGrp="1"/>
          </p:cNvSpPr>
          <p:nvPr>
            <p:ph idx="1"/>
          </p:nvPr>
        </p:nvSpPr>
        <p:spPr>
          <a:xfrm>
            <a:off x="395536" y="1196752"/>
            <a:ext cx="8218487" cy="4525963"/>
          </a:xfrm>
        </p:spPr>
        <p:txBody>
          <a:bodyPr/>
          <a:lstStyle/>
          <a:p>
            <a:r>
              <a:rPr lang="en-GB" sz="2400" dirty="0" smtClean="0">
                <a:solidFill>
                  <a:srgbClr val="FF0000"/>
                </a:solidFill>
              </a:rPr>
              <a:t>Women</a:t>
            </a:r>
            <a:r>
              <a:rPr lang="en-GB" sz="2400" dirty="0" smtClean="0"/>
              <a:t> typically have </a:t>
            </a:r>
            <a:r>
              <a:rPr lang="en-GB" sz="2400" b="1" dirty="0" smtClean="0"/>
              <a:t>lower levels of knowledge</a:t>
            </a:r>
            <a:r>
              <a:rPr lang="en-GB" sz="2400" dirty="0" smtClean="0"/>
              <a:t>. In some countries  (but not all) they have </a:t>
            </a:r>
            <a:r>
              <a:rPr lang="en-GB" sz="2400" b="1" dirty="0" smtClean="0"/>
              <a:t>lower behaviour scores</a:t>
            </a:r>
            <a:r>
              <a:rPr lang="en-GB" sz="2400" dirty="0" smtClean="0"/>
              <a:t>. In most countries women have </a:t>
            </a:r>
            <a:r>
              <a:rPr lang="en-GB" sz="2400" b="1" dirty="0" smtClean="0"/>
              <a:t>more positive attitudes towards the long term</a:t>
            </a:r>
          </a:p>
          <a:p>
            <a:endParaRPr lang="en-GB" sz="2400" dirty="0" smtClean="0"/>
          </a:p>
          <a:p>
            <a:r>
              <a:rPr lang="en-GB" sz="2400" dirty="0" smtClean="0">
                <a:solidFill>
                  <a:srgbClr val="FF0000"/>
                </a:solidFill>
              </a:rPr>
              <a:t>Higher income </a:t>
            </a:r>
            <a:r>
              <a:rPr lang="en-GB" sz="2400" dirty="0" smtClean="0"/>
              <a:t>and </a:t>
            </a:r>
            <a:r>
              <a:rPr lang="en-GB" sz="2400" dirty="0" smtClean="0">
                <a:solidFill>
                  <a:srgbClr val="FF0000"/>
                </a:solidFill>
              </a:rPr>
              <a:t>higher education </a:t>
            </a:r>
            <a:r>
              <a:rPr lang="en-GB" sz="2400" dirty="0" smtClean="0"/>
              <a:t>are associated </a:t>
            </a:r>
            <a:r>
              <a:rPr lang="en-GB" sz="2400" b="1" dirty="0" smtClean="0"/>
              <a:t>with higher overall scores</a:t>
            </a:r>
            <a:r>
              <a:rPr lang="en-GB" sz="2400" dirty="0" smtClean="0"/>
              <a:t>, as is middle age</a:t>
            </a:r>
          </a:p>
          <a:p>
            <a:endParaRPr lang="en-GB" dirty="0" smtClean="0"/>
          </a:p>
          <a:p>
            <a:endParaRPr lang="en-GB" dirty="0"/>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52A49-B798-4C43-96E1-89A8BD7B7207}" type="slidenum">
              <a:rPr lang="en-GB" smtClean="0"/>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Conclusions of pilot</a:t>
            </a:r>
            <a:endParaRPr lang="en-GB" sz="3200" dirty="0"/>
          </a:p>
        </p:txBody>
      </p:sp>
      <p:sp>
        <p:nvSpPr>
          <p:cNvPr id="3" name="Content Placeholder 2"/>
          <p:cNvSpPr>
            <a:spLocks noGrp="1"/>
          </p:cNvSpPr>
          <p:nvPr>
            <p:ph idx="1"/>
          </p:nvPr>
        </p:nvSpPr>
        <p:spPr>
          <a:xfrm>
            <a:off x="467544" y="1124744"/>
            <a:ext cx="8218487" cy="4525963"/>
          </a:xfrm>
        </p:spPr>
        <p:txBody>
          <a:bodyPr/>
          <a:lstStyle/>
          <a:p>
            <a:r>
              <a:rPr lang="en-GB" sz="2400" dirty="0" smtClean="0"/>
              <a:t>The OECD/INFE have created a survey instrument that is </a:t>
            </a:r>
            <a:r>
              <a:rPr lang="en-GB" sz="2400" i="1" dirty="0" smtClean="0"/>
              <a:t>highly flexible </a:t>
            </a:r>
            <a:r>
              <a:rPr lang="en-GB" sz="2400" dirty="0" smtClean="0"/>
              <a:t>and </a:t>
            </a:r>
            <a:r>
              <a:rPr lang="en-GB" sz="2400" i="1" dirty="0" smtClean="0"/>
              <a:t>applicable</a:t>
            </a:r>
            <a:r>
              <a:rPr lang="en-GB" sz="2400" dirty="0" smtClean="0"/>
              <a:t> across a wide range of countries</a:t>
            </a:r>
          </a:p>
          <a:p>
            <a:r>
              <a:rPr lang="en-GB" sz="2400" dirty="0" smtClean="0"/>
              <a:t>The simple, replicable measures of financial literacy allow analysis within and across countries and can be applied whenever the survey is used</a:t>
            </a:r>
          </a:p>
          <a:p>
            <a:r>
              <a:rPr lang="en-GB" sz="2400" dirty="0" smtClean="0"/>
              <a:t>Country level data allows identification of gaps and needs; international data can identify good practices and international priorities (e.g. gender differences)</a:t>
            </a:r>
          </a:p>
          <a:p>
            <a:r>
              <a:rPr lang="en-GB" sz="2400" dirty="0" smtClean="0"/>
              <a:t>The results are very interesting – some worrying findings, some findings that need further investigation, some interesting variations</a:t>
            </a:r>
            <a:endParaRPr lang="en-GB" sz="2400" dirty="0"/>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52A49-B798-4C43-96E1-89A8BD7B7207}" type="slidenum">
              <a:rPr lang="en-GB" smtClean="0"/>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z="3200" dirty="0" smtClean="0"/>
              <a:t>Key outputs</a:t>
            </a:r>
            <a:r>
              <a:rPr lang="en-US" dirty="0" smtClean="0"/>
              <a:t/>
            </a:r>
            <a:br>
              <a:rPr lang="en-US" dirty="0" smtClean="0"/>
            </a:br>
            <a:endParaRPr lang="en-GB" dirty="0" smtClean="0"/>
          </a:p>
        </p:txBody>
      </p:sp>
      <p:sp>
        <p:nvSpPr>
          <p:cNvPr id="28675" name="Content Placeholder 2"/>
          <p:cNvSpPr>
            <a:spLocks noGrp="1"/>
          </p:cNvSpPr>
          <p:nvPr>
            <p:ph idx="1"/>
          </p:nvPr>
        </p:nvSpPr>
        <p:spPr>
          <a:xfrm>
            <a:off x="251520" y="980728"/>
            <a:ext cx="8640959" cy="5361459"/>
          </a:xfrm>
        </p:spPr>
        <p:txBody>
          <a:bodyPr/>
          <a:lstStyle/>
          <a:p>
            <a:pPr>
              <a:buNone/>
            </a:pPr>
            <a:r>
              <a:rPr lang="en-GB" sz="2000" b="1" dirty="0" smtClean="0">
                <a:solidFill>
                  <a:schemeClr val="tx2">
                    <a:lumMod val="85000"/>
                    <a:lumOff val="15000"/>
                  </a:schemeClr>
                </a:solidFill>
              </a:rPr>
              <a:t>Framework for the Development of Financial Literacy Baseline Surveys</a:t>
            </a:r>
            <a:r>
              <a:rPr lang="en-GB" sz="2000" dirty="0" smtClean="0"/>
              <a:t>: A First International Comparative Analysis, </a:t>
            </a:r>
            <a:r>
              <a:rPr lang="en-GB" sz="2000" i="1" dirty="0" smtClean="0"/>
              <a:t>OECD Working Papers on Finance, Insurance and Private Pensions</a:t>
            </a:r>
            <a:r>
              <a:rPr lang="en-GB" sz="2000" dirty="0" smtClean="0"/>
              <a:t>, No. 1, OECD Publishing.</a:t>
            </a:r>
          </a:p>
          <a:p>
            <a:pPr>
              <a:buNone/>
            </a:pPr>
            <a:r>
              <a:rPr lang="en-US" sz="2000" b="1" dirty="0" smtClean="0">
                <a:solidFill>
                  <a:schemeClr val="tx2">
                    <a:lumMod val="85000"/>
                    <a:lumOff val="15000"/>
                  </a:schemeClr>
                </a:solidFill>
              </a:rPr>
              <a:t>Measuring Financial Literacy:  Results </a:t>
            </a:r>
            <a:r>
              <a:rPr lang="en-US" sz="2000" dirty="0" smtClean="0"/>
              <a:t>of the OECD / International Network on Financial Education (INFE) Pilot Study </a:t>
            </a:r>
            <a:r>
              <a:rPr lang="en-US" sz="2000" i="1" dirty="0" smtClean="0"/>
              <a:t>OECD Working </a:t>
            </a:r>
            <a:r>
              <a:rPr lang="en-GB" sz="2000" i="1" dirty="0" smtClean="0"/>
              <a:t>Papers on Finance, Insurance and Private Pensions, </a:t>
            </a:r>
            <a:r>
              <a:rPr lang="en-GB" sz="2000" dirty="0" smtClean="0"/>
              <a:t>No. 15, OECD Publishing.</a:t>
            </a:r>
          </a:p>
          <a:p>
            <a:pPr>
              <a:buNone/>
            </a:pPr>
            <a:r>
              <a:rPr lang="en-US" sz="2000" b="1" dirty="0" smtClean="0">
                <a:solidFill>
                  <a:schemeClr val="tx2">
                    <a:lumMod val="85000"/>
                    <a:lumOff val="15000"/>
                  </a:schemeClr>
                </a:solidFill>
                <a:hlinkClick r:id="rId3" action="ppaction://hlinkfile"/>
              </a:rPr>
              <a:t>Questionnaire and Guidance Notes</a:t>
            </a:r>
            <a:r>
              <a:rPr lang="en-US" sz="2000" dirty="0" smtClean="0"/>
              <a:t>  A questionnaire that includes guidance on how to undertake the survey and how to code the data for analysis. The whole of the questionnaire should be used to enable comparisons. It can be integrated into other surveys or used alone.</a:t>
            </a:r>
          </a:p>
          <a:p>
            <a:pPr>
              <a:buNone/>
            </a:pPr>
            <a:r>
              <a:rPr lang="en-US" sz="2000" b="1" dirty="0" smtClean="0">
                <a:solidFill>
                  <a:schemeClr val="tx2">
                    <a:lumMod val="85000"/>
                    <a:lumOff val="15000"/>
                  </a:schemeClr>
                </a:solidFill>
                <a:hlinkClick r:id="rId3" action="ppaction://hlinkfile"/>
              </a:rPr>
              <a:t>A </a:t>
            </a:r>
            <a:r>
              <a:rPr lang="en-US" sz="2000" b="1" dirty="0" smtClean="0">
                <a:solidFill>
                  <a:schemeClr val="tx2">
                    <a:lumMod val="85000"/>
                    <a:lumOff val="15000"/>
                  </a:schemeClr>
                </a:solidFill>
                <a:hlinkClick r:id="rId4" action="ppaction://hlinkfile"/>
              </a:rPr>
              <a:t>set of supplementary questions</a:t>
            </a:r>
            <a:r>
              <a:rPr lang="en-US" sz="2000" b="1" dirty="0" smtClean="0">
                <a:solidFill>
                  <a:schemeClr val="tx2">
                    <a:lumMod val="85000"/>
                    <a:lumOff val="15000"/>
                  </a:schemeClr>
                </a:solidFill>
              </a:rPr>
              <a:t>  </a:t>
            </a:r>
            <a:r>
              <a:rPr lang="en-US" sz="2000" dirty="0" smtClean="0"/>
              <a:t>A collection of additional questions that may be of relevance to financial education policy in particular countries.  Any number of questions from this set can be used.</a:t>
            </a:r>
            <a:endParaRPr lang="en-US" sz="2000" b="1" dirty="0" smtClean="0">
              <a:solidFill>
                <a:schemeClr val="tx2">
                  <a:lumMod val="85000"/>
                  <a:lumOff val="15000"/>
                </a:schemeClr>
              </a:solidFill>
              <a:hlinkClick r:id="rId3" action="ppaction://hlinkfile"/>
            </a:endParaRPr>
          </a:p>
          <a:p>
            <a:pPr>
              <a:buNone/>
            </a:pPr>
            <a:endParaRPr lang="en-GB" sz="2000" dirty="0" smtClean="0"/>
          </a:p>
        </p:txBody>
      </p:sp>
      <p:sp>
        <p:nvSpPr>
          <p:cNvPr id="28676" name="Slide Number Placeholder 4"/>
          <p:cNvSpPr>
            <a:spLocks noGrp="1"/>
          </p:cNvSpPr>
          <p:nvPr>
            <p:ph type="sldNum" sz="quarter" idx="12"/>
          </p:nvPr>
        </p:nvSpPr>
        <p:spPr>
          <a:noFill/>
        </p:spPr>
        <p:txBody>
          <a:bodyPr/>
          <a:lstStyle/>
          <a:p>
            <a:fld id="{2B2A64AF-419E-4373-BBF9-C6F2A2931CDF}" type="slidenum">
              <a:rPr lang="en-GB"/>
              <a:pPr/>
              <a:t>16</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Future plans</a:t>
            </a:r>
            <a:r>
              <a:rPr lang="en-GB" dirty="0" smtClean="0"/>
              <a:t>	</a:t>
            </a:r>
            <a:endParaRPr lang="en-GB" dirty="0"/>
          </a:p>
        </p:txBody>
      </p:sp>
      <p:sp>
        <p:nvSpPr>
          <p:cNvPr id="3" name="Content Placeholder 2"/>
          <p:cNvSpPr>
            <a:spLocks noGrp="1"/>
          </p:cNvSpPr>
          <p:nvPr>
            <p:ph idx="1"/>
          </p:nvPr>
        </p:nvSpPr>
        <p:spPr>
          <a:xfrm>
            <a:off x="395536" y="980728"/>
            <a:ext cx="8748464" cy="5328592"/>
          </a:xfrm>
        </p:spPr>
        <p:txBody>
          <a:bodyPr/>
          <a:lstStyle/>
          <a:p>
            <a:pPr>
              <a:buNone/>
            </a:pPr>
            <a:r>
              <a:rPr lang="en-GB" sz="2400" dirty="0" smtClean="0">
                <a:solidFill>
                  <a:srgbClr val="FF0000"/>
                </a:solidFill>
              </a:rPr>
              <a:t>Further data collection</a:t>
            </a:r>
          </a:p>
          <a:p>
            <a:r>
              <a:rPr lang="en-GB" sz="2400" dirty="0" smtClean="0"/>
              <a:t>Many countries are using/have used the questions: </a:t>
            </a:r>
            <a:r>
              <a:rPr lang="en-GB" sz="2400" b="1" dirty="0" smtClean="0"/>
              <a:t>e.g. </a:t>
            </a:r>
            <a:r>
              <a:rPr lang="en-GB" sz="2400" dirty="0" smtClean="0"/>
              <a:t>Jamaica, Korea,  Iceland, </a:t>
            </a:r>
            <a:r>
              <a:rPr lang="en-GB" sz="2400" dirty="0" smtClean="0"/>
              <a:t>Thailand, </a:t>
            </a:r>
            <a:r>
              <a:rPr lang="en-GB" sz="2400" dirty="0"/>
              <a:t>Turkey, South Africa </a:t>
            </a:r>
            <a:r>
              <a:rPr lang="en-GB" sz="2400" dirty="0" smtClean="0"/>
              <a:t>again; or parts of it: Japan, New Zealand (knowledge)</a:t>
            </a:r>
            <a:endParaRPr lang="en-GB" sz="2400" dirty="0"/>
          </a:p>
          <a:p>
            <a:r>
              <a:rPr lang="en-GB" sz="2400" dirty="0" smtClean="0"/>
              <a:t>We will encourage a repeat measure with pilot countries</a:t>
            </a:r>
          </a:p>
          <a:p>
            <a:pPr>
              <a:buNone/>
            </a:pPr>
            <a:endParaRPr lang="en-GB" sz="2400" dirty="0" smtClean="0">
              <a:solidFill>
                <a:srgbClr val="00B050"/>
              </a:solidFill>
            </a:endParaRPr>
          </a:p>
          <a:p>
            <a:pPr>
              <a:buNone/>
            </a:pPr>
            <a:r>
              <a:rPr lang="en-GB" sz="2400" dirty="0" smtClean="0">
                <a:solidFill>
                  <a:srgbClr val="FF0000"/>
                </a:solidFill>
              </a:rPr>
              <a:t>Additional analysis and reporting</a:t>
            </a:r>
          </a:p>
          <a:p>
            <a:r>
              <a:rPr lang="en-GB" sz="2400" dirty="0" smtClean="0"/>
              <a:t>The OECD/INFE will continue to use the pilot data to inform the work of the subgroups and related research; and publish the results</a:t>
            </a:r>
          </a:p>
          <a:p>
            <a:endParaRPr lang="en-GB" sz="2800" dirty="0" smtClean="0"/>
          </a:p>
          <a:p>
            <a:endParaRPr lang="en-GB" dirty="0" smtClean="0"/>
          </a:p>
          <a:p>
            <a:endParaRPr lang="en-GB" dirty="0"/>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52A49-B798-4C43-96E1-89A8BD7B7207}" type="slidenum">
              <a:rPr lang="en-GB" smtClean="0"/>
              <a:pPr/>
              <a:t>17</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GB" sz="2800" b="1" dirty="0" smtClean="0">
                <a:solidFill>
                  <a:srgbClr val="0070C0"/>
                </a:solidFill>
              </a:rPr>
              <a:t>Thank you!</a:t>
            </a:r>
          </a:p>
        </p:txBody>
      </p:sp>
      <p:sp>
        <p:nvSpPr>
          <p:cNvPr id="17411" name="Content Placeholder 2"/>
          <p:cNvSpPr>
            <a:spLocks noGrp="1"/>
          </p:cNvSpPr>
          <p:nvPr>
            <p:ph idx="1"/>
          </p:nvPr>
        </p:nvSpPr>
        <p:spPr>
          <a:xfrm>
            <a:off x="467544" y="980728"/>
            <a:ext cx="8218487" cy="5001419"/>
          </a:xfrm>
        </p:spPr>
        <p:txBody>
          <a:bodyPr/>
          <a:lstStyle/>
          <a:p>
            <a:pPr algn="ctr" eaLnBrk="1" hangingPunct="1">
              <a:buFontTx/>
              <a:buNone/>
            </a:pPr>
            <a:r>
              <a:rPr lang="en-GB" sz="2400" dirty="0" smtClean="0"/>
              <a:t>Comments and questions are welcome</a:t>
            </a:r>
          </a:p>
          <a:p>
            <a:pPr algn="ctr">
              <a:buNone/>
            </a:pPr>
            <a:r>
              <a:rPr lang="en-GB" sz="2400" dirty="0" smtClean="0">
                <a:solidFill>
                  <a:srgbClr val="C00000"/>
                </a:solidFill>
                <a:hlinkClick r:id="rId3"/>
              </a:rPr>
              <a:t>adele.atkinson@oecd.org</a:t>
            </a:r>
            <a:endParaRPr lang="en-GB" sz="2400" dirty="0" smtClean="0">
              <a:solidFill>
                <a:srgbClr val="C00000"/>
              </a:solidFill>
            </a:endParaRPr>
          </a:p>
          <a:p>
            <a:pPr algn="ctr">
              <a:buNone/>
            </a:pPr>
            <a:endParaRPr lang="en-GB" sz="2400" dirty="0" smtClean="0">
              <a:solidFill>
                <a:srgbClr val="C00000"/>
              </a:solidFill>
            </a:endParaRPr>
          </a:p>
          <a:p>
            <a:pPr algn="ctr" eaLnBrk="1" hangingPunct="1">
              <a:buFontTx/>
              <a:buNone/>
            </a:pPr>
            <a:r>
              <a:rPr lang="en-GB" sz="2400" dirty="0" smtClean="0">
                <a:solidFill>
                  <a:srgbClr val="FF0000"/>
                </a:solidFill>
              </a:rPr>
              <a:t>Please also let us know if you have used any of our questions, or intend to do so.</a:t>
            </a:r>
          </a:p>
          <a:p>
            <a:pPr algn="ctr" eaLnBrk="1" hangingPunct="1">
              <a:buNone/>
            </a:pPr>
            <a:r>
              <a:rPr lang="en-GB" sz="2400" dirty="0" smtClean="0">
                <a:solidFill>
                  <a:srgbClr val="00B050"/>
                </a:solidFill>
              </a:rPr>
              <a:t>The questionnaire and guidance plus supplementary questions are available on our website.</a:t>
            </a:r>
          </a:p>
          <a:p>
            <a:pPr algn="ctr" eaLnBrk="1" hangingPunct="1">
              <a:buFontTx/>
              <a:buNone/>
            </a:pPr>
            <a:r>
              <a:rPr lang="en-GB" sz="2400" dirty="0" smtClean="0">
                <a:solidFill>
                  <a:srgbClr val="C00000"/>
                </a:solidFill>
                <a:hlinkClick r:id="rId4"/>
              </a:rPr>
              <a:t>www.financial-education.org</a:t>
            </a:r>
            <a:endParaRPr lang="en-GB" sz="2400" dirty="0" smtClean="0">
              <a:solidFill>
                <a:srgbClr val="C00000"/>
              </a:solidFill>
            </a:endParaRPr>
          </a:p>
          <a:p>
            <a:pPr algn="ctr" eaLnBrk="1" hangingPunct="1">
              <a:buFontTx/>
              <a:buNone/>
            </a:pPr>
            <a:endParaRPr lang="en-GB" sz="2400" dirty="0" smtClean="0">
              <a:solidFill>
                <a:srgbClr val="C00000"/>
              </a:solidFill>
            </a:endParaRPr>
          </a:p>
          <a:p>
            <a:pPr algn="ctr">
              <a:buNone/>
            </a:pPr>
            <a:r>
              <a:rPr lang="en-GB" sz="2400" dirty="0" smtClean="0">
                <a:solidFill>
                  <a:srgbClr val="C00000"/>
                </a:solidFill>
              </a:rPr>
              <a:t>See also </a:t>
            </a:r>
            <a:r>
              <a:rPr lang="en-GB" sz="2400" dirty="0" smtClean="0">
                <a:solidFill>
                  <a:srgbClr val="C00000"/>
                </a:solidFill>
                <a:hlinkClick r:id="rId5"/>
              </a:rPr>
              <a:t>http://www.finlitedu.org/</a:t>
            </a:r>
            <a:r>
              <a:rPr lang="en-GB" sz="2400" dirty="0" smtClean="0">
                <a:solidFill>
                  <a:srgbClr val="C00000"/>
                </a:solidFill>
              </a:rPr>
              <a:t> for outputs from the Russian Trust Fund</a:t>
            </a:r>
            <a:endParaRPr lang="en-GB" sz="2400" dirty="0" smtClean="0"/>
          </a:p>
        </p:txBody>
      </p:sp>
      <p:sp>
        <p:nvSpPr>
          <p:cNvPr id="15364" name="Slide Number Placeholder 4"/>
          <p:cNvSpPr>
            <a:spLocks noGrp="1"/>
          </p:cNvSpPr>
          <p:nvPr>
            <p:ph type="sldNum" sz="quarter" idx="12"/>
          </p:nvPr>
        </p:nvSpPr>
        <p:spPr/>
        <p:txBody>
          <a:bodyPr/>
          <a:lstStyle/>
          <a:p>
            <a:pPr fontAlgn="base">
              <a:spcBef>
                <a:spcPct val="0"/>
              </a:spcBef>
              <a:spcAft>
                <a:spcPct val="0"/>
              </a:spcAft>
              <a:defRPr/>
            </a:pPr>
            <a:fld id="{23ED4B3D-206D-4A02-BD08-4F3EDB431970}" type="slidenum">
              <a:rPr lang="en-GB" smtClean="0"/>
              <a:pPr fontAlgn="base">
                <a:spcBef>
                  <a:spcPct val="0"/>
                </a:spcBef>
                <a:spcAft>
                  <a:spcPct val="0"/>
                </a:spcAft>
                <a:defRPr/>
              </a:pPr>
              <a:t>18</a:t>
            </a:fld>
            <a:endParaRPr lang="en-GB"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Outline</a:t>
            </a:r>
            <a:endParaRPr lang="en-GB" sz="3200" dirty="0"/>
          </a:p>
        </p:txBody>
      </p:sp>
      <p:sp>
        <p:nvSpPr>
          <p:cNvPr id="3" name="Content Placeholder 2"/>
          <p:cNvSpPr>
            <a:spLocks noGrp="1"/>
          </p:cNvSpPr>
          <p:nvPr>
            <p:ph idx="1"/>
          </p:nvPr>
        </p:nvSpPr>
        <p:spPr>
          <a:xfrm>
            <a:off x="467544" y="1340768"/>
            <a:ext cx="8218487" cy="4525963"/>
          </a:xfrm>
        </p:spPr>
        <p:txBody>
          <a:bodyPr/>
          <a:lstStyle/>
          <a:p>
            <a:r>
              <a:rPr lang="en-GB" sz="2400" dirty="0" smtClean="0"/>
              <a:t>Questionnaire development</a:t>
            </a:r>
          </a:p>
          <a:p>
            <a:pPr lvl="1"/>
            <a:r>
              <a:rPr lang="en-GB" sz="2400" dirty="0" smtClean="0"/>
              <a:t>the development process</a:t>
            </a:r>
          </a:p>
          <a:p>
            <a:pPr lvl="1"/>
            <a:r>
              <a:rPr lang="en-GB" sz="2400" dirty="0" smtClean="0"/>
              <a:t>questionnaire content</a:t>
            </a:r>
          </a:p>
          <a:p>
            <a:pPr marL="342900" lvl="1" indent="-342900">
              <a:buChar char="•"/>
            </a:pPr>
            <a:r>
              <a:rPr lang="en-GB" sz="2400" dirty="0" smtClean="0">
                <a:ea typeface="+mn-ea"/>
              </a:rPr>
              <a:t>Data collection</a:t>
            </a:r>
          </a:p>
          <a:p>
            <a:pPr lvl="1"/>
            <a:r>
              <a:rPr lang="en-GB" sz="2400" dirty="0" smtClean="0"/>
              <a:t>Final list of pilot countries</a:t>
            </a:r>
          </a:p>
          <a:p>
            <a:r>
              <a:rPr lang="en-GB" sz="2400" dirty="0" smtClean="0"/>
              <a:t>Data analysis and results</a:t>
            </a:r>
          </a:p>
          <a:p>
            <a:pPr lvl="1"/>
            <a:r>
              <a:rPr lang="en-GB" sz="2400" dirty="0" smtClean="0"/>
              <a:t>Some highlights: for more see the paper!</a:t>
            </a:r>
          </a:p>
          <a:p>
            <a:r>
              <a:rPr lang="en-GB" sz="2400" dirty="0" smtClean="0"/>
              <a:t>Conclusions, outputs and future plans</a:t>
            </a:r>
          </a:p>
          <a:p>
            <a:endParaRPr lang="en-GB" dirty="0" smtClean="0"/>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52A49-B798-4C43-96E1-89A8BD7B7207}" type="slidenum">
              <a:rPr lang="en-GB" smtClean="0"/>
              <a:pPr/>
              <a:t>2</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88"/>
            <a:ext cx="9143999" cy="647701"/>
          </a:xfrm>
        </p:spPr>
        <p:txBody>
          <a:bodyPr/>
          <a:lstStyle/>
          <a:p>
            <a:r>
              <a:rPr lang="en-GB" sz="3200" dirty="0" smtClean="0"/>
              <a:t>Questionnaire development process</a:t>
            </a:r>
            <a:r>
              <a:rPr lang="en-GB" b="1" u="sng" dirty="0" smtClean="0"/>
              <a:t/>
            </a:r>
            <a:br>
              <a:rPr lang="en-GB" b="1" u="sng" dirty="0" smtClean="0"/>
            </a:br>
            <a:endParaRPr lang="en-GB" dirty="0" smtClean="0"/>
          </a:p>
        </p:txBody>
      </p:sp>
      <p:graphicFrame>
        <p:nvGraphicFramePr>
          <p:cNvPr id="6" name="Content Placeholder 5"/>
          <p:cNvGraphicFramePr>
            <a:graphicFrameLocks noGrp="1"/>
          </p:cNvGraphicFramePr>
          <p:nvPr>
            <p:ph idx="1"/>
          </p:nvPr>
        </p:nvGraphicFramePr>
        <p:xfrm>
          <a:off x="468313" y="1052736"/>
          <a:ext cx="8496175" cy="50734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52A49-B798-4C43-96E1-89A8BD7B7207}" type="slidenum">
              <a:rPr lang="en-GB" smtClean="0"/>
              <a:pPr/>
              <a:t>3</a:t>
            </a:fld>
            <a:endParaRPr lang="en-GB"/>
          </a:p>
        </p:txBody>
      </p:sp>
      <p:sp>
        <p:nvSpPr>
          <p:cNvPr id="8" name="TextBox 7"/>
          <p:cNvSpPr txBox="1"/>
          <p:nvPr/>
        </p:nvSpPr>
        <p:spPr>
          <a:xfrm>
            <a:off x="611560" y="5229200"/>
            <a:ext cx="8208912"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dirty="0" smtClean="0"/>
              <a:t>2008/9			2010		2010/11		2011/12</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0" y="-1588"/>
            <a:ext cx="9144000" cy="766763"/>
          </a:xfrm>
        </p:spPr>
        <p:txBody>
          <a:bodyPr anchor="ctr"/>
          <a:lstStyle/>
          <a:p>
            <a:r>
              <a:rPr lang="en-GB" sz="3200" dirty="0" smtClean="0"/>
              <a:t>Questionnaire content</a:t>
            </a:r>
          </a:p>
        </p:txBody>
      </p:sp>
      <p:graphicFrame>
        <p:nvGraphicFramePr>
          <p:cNvPr id="5" name="Content Placeholder 4"/>
          <p:cNvGraphicFramePr>
            <a:graphicFrameLocks noGrp="1"/>
          </p:cNvGraphicFramePr>
          <p:nvPr>
            <p:ph idx="1"/>
          </p:nvPr>
        </p:nvGraphicFramePr>
        <p:xfrm>
          <a:off x="0" y="836711"/>
          <a:ext cx="9144000" cy="60212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5604" name="Slide Number Placeholder 4"/>
          <p:cNvSpPr>
            <a:spLocks noGrp="1"/>
          </p:cNvSpPr>
          <p:nvPr>
            <p:ph type="sldNum" sz="quarter" idx="12"/>
          </p:nvPr>
        </p:nvSpPr>
        <p:spPr>
          <a:noFill/>
        </p:spPr>
        <p:txBody>
          <a:bodyPr/>
          <a:lstStyle/>
          <a:p>
            <a:fld id="{254894B2-ECB2-4F0E-9A41-A43E3A6A9ECC}" type="slidenum">
              <a:rPr lang="en-GB"/>
              <a:pPr/>
              <a:t>4</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88"/>
            <a:ext cx="9143999" cy="647701"/>
          </a:xfrm>
        </p:spPr>
        <p:txBody>
          <a:bodyPr/>
          <a:lstStyle/>
          <a:p>
            <a:r>
              <a:rPr lang="en-GB" sz="3200" dirty="0" smtClean="0"/>
              <a:t>Data collection</a:t>
            </a:r>
          </a:p>
        </p:txBody>
      </p:sp>
      <p:graphicFrame>
        <p:nvGraphicFramePr>
          <p:cNvPr id="6" name="Content Placeholder 5"/>
          <p:cNvGraphicFramePr>
            <a:graphicFrameLocks noGrp="1"/>
          </p:cNvGraphicFramePr>
          <p:nvPr>
            <p:ph idx="1"/>
          </p:nvPr>
        </p:nvGraphicFramePr>
        <p:xfrm>
          <a:off x="251520" y="1052736"/>
          <a:ext cx="8712968" cy="50734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52A49-B798-4C43-96E1-89A8BD7B7207}" type="slidenum">
              <a:rPr lang="en-GB" smtClean="0"/>
              <a:pPr/>
              <a:t>5</a:t>
            </a:fld>
            <a:endParaRPr lang="en-GB"/>
          </a:p>
        </p:txBody>
      </p:sp>
      <p:sp>
        <p:nvSpPr>
          <p:cNvPr id="8" name="TextBox 7"/>
          <p:cNvSpPr txBox="1"/>
          <p:nvPr/>
        </p:nvSpPr>
        <p:spPr>
          <a:xfrm>
            <a:off x="611560" y="5229200"/>
            <a:ext cx="8208912"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dirty="0" smtClean="0"/>
              <a:t>2009/10			2010/11		2011		2011</a:t>
            </a:r>
            <a:endParaRPr lang="en-GB" dirty="0"/>
          </a:p>
        </p:txBody>
      </p:sp>
      <p:sp>
        <p:nvSpPr>
          <p:cNvPr id="10" name="TextBox 9"/>
          <p:cNvSpPr txBox="1"/>
          <p:nvPr/>
        </p:nvSpPr>
        <p:spPr>
          <a:xfrm>
            <a:off x="251520" y="908720"/>
            <a:ext cx="5472608" cy="830997"/>
          </a:xfrm>
          <a:prstGeom prst="rect">
            <a:avLst/>
          </a:prstGeom>
          <a:noFill/>
        </p:spPr>
        <p:txBody>
          <a:bodyPr wrap="square" rtlCol="0">
            <a:spAutoFit/>
          </a:bodyPr>
          <a:lstStyle/>
          <a:p>
            <a:r>
              <a:rPr lang="en-GB" sz="2400" dirty="0" smtClean="0"/>
              <a:t>A large-scale, robust data collection process</a:t>
            </a:r>
            <a:endParaRPr lang="en-GB"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8218487" cy="647701"/>
          </a:xfrm>
        </p:spPr>
        <p:txBody>
          <a:bodyPr/>
          <a:lstStyle/>
          <a:p>
            <a:r>
              <a:rPr lang="en-GB" sz="3200" dirty="0" smtClean="0"/>
              <a:t>The pilot countries</a:t>
            </a:r>
            <a:endParaRPr lang="en-GB" sz="3200" dirty="0"/>
          </a:p>
        </p:txBody>
      </p:sp>
      <p:sp>
        <p:nvSpPr>
          <p:cNvPr id="3" name="Content Placeholder 2"/>
          <p:cNvSpPr>
            <a:spLocks noGrp="1"/>
          </p:cNvSpPr>
          <p:nvPr>
            <p:ph idx="1"/>
          </p:nvPr>
        </p:nvSpPr>
        <p:spPr>
          <a:xfrm>
            <a:off x="467544" y="980728"/>
            <a:ext cx="8218487" cy="5174035"/>
          </a:xfrm>
        </p:spPr>
        <p:txBody>
          <a:bodyPr/>
          <a:lstStyle/>
          <a:p>
            <a:pPr>
              <a:buNone/>
            </a:pPr>
            <a:r>
              <a:rPr lang="en-GB" sz="2400" dirty="0" smtClean="0"/>
              <a:t>14 countries  drawn from 4 continents: Africa, Asia, Europe, South America </a:t>
            </a:r>
          </a:p>
          <a:p>
            <a:pPr>
              <a:buNone/>
            </a:pPr>
            <a:endParaRPr lang="en-GB" sz="2400" dirty="0" smtClean="0"/>
          </a:p>
          <a:p>
            <a:pPr>
              <a:buNone/>
            </a:pPr>
            <a:r>
              <a:rPr lang="en-GB" sz="2400" dirty="0" smtClean="0"/>
              <a:t>Includes developed and emerging economies including middle (lower and upper), and high income economies</a:t>
            </a:r>
          </a:p>
          <a:p>
            <a:pPr>
              <a:buNone/>
            </a:pPr>
            <a:endParaRPr lang="en-GB" sz="2400" dirty="0" smtClean="0"/>
          </a:p>
          <a:p>
            <a:pPr>
              <a:buNone/>
            </a:pPr>
            <a:r>
              <a:rPr lang="en-GB" sz="2400" dirty="0" smtClean="0">
                <a:solidFill>
                  <a:schemeClr val="tx1"/>
                </a:solidFill>
              </a:rPr>
              <a:t>Armenia, Albania, BVI, Czech Republic, Estonia, Germany, Hungary, Ireland, Malaysia, Norway, Peru, Poland, </a:t>
            </a:r>
            <a:r>
              <a:rPr lang="en-GB" sz="2400" u="sng" dirty="0" smtClean="0">
                <a:solidFill>
                  <a:schemeClr val="tx1"/>
                </a:solidFill>
              </a:rPr>
              <a:t>South Africa</a:t>
            </a:r>
            <a:r>
              <a:rPr lang="en-GB" sz="2400" dirty="0" smtClean="0">
                <a:solidFill>
                  <a:schemeClr val="tx1"/>
                </a:solidFill>
              </a:rPr>
              <a:t>, UK</a:t>
            </a:r>
          </a:p>
          <a:p>
            <a:pPr>
              <a:buNone/>
            </a:pPr>
            <a:endParaRPr lang="en-GB" sz="2800" dirty="0" smtClean="0"/>
          </a:p>
          <a:p>
            <a:pPr>
              <a:buNone/>
            </a:pPr>
            <a:endParaRPr lang="en-GB" dirty="0"/>
          </a:p>
        </p:txBody>
      </p:sp>
      <p:sp>
        <p:nvSpPr>
          <p:cNvPr id="5" name="Slide Number Placeholder 4"/>
          <p:cNvSpPr>
            <a:spLocks noGrp="1"/>
          </p:cNvSpPr>
          <p:nvPr>
            <p:ph type="sldNum" sz="quarter" idx="12"/>
          </p:nvPr>
        </p:nvSpPr>
        <p:spPr/>
        <p:txBody>
          <a:bodyPr/>
          <a:lstStyle/>
          <a:p>
            <a:fld id="{AB152A49-B798-4C43-96E1-89A8BD7B7207}" type="slidenum">
              <a:rPr lang="en-GB" smtClean="0"/>
              <a:pPr/>
              <a:t>6</a:t>
            </a:fld>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0" y="-1588"/>
            <a:ext cx="9144000" cy="766763"/>
          </a:xfrm>
        </p:spPr>
        <p:txBody>
          <a:bodyPr/>
          <a:lstStyle/>
          <a:p>
            <a:r>
              <a:rPr lang="en-GB" sz="3200" dirty="0" smtClean="0"/>
              <a:t>Ensuring comparable data</a:t>
            </a:r>
          </a:p>
        </p:txBody>
      </p:sp>
      <p:graphicFrame>
        <p:nvGraphicFramePr>
          <p:cNvPr id="5" name="Content Placeholder 4"/>
          <p:cNvGraphicFramePr>
            <a:graphicFrameLocks noGrp="1"/>
          </p:cNvGraphicFramePr>
          <p:nvPr>
            <p:ph idx="1"/>
          </p:nvPr>
        </p:nvGraphicFramePr>
        <p:xfrm>
          <a:off x="323528" y="692696"/>
          <a:ext cx="8568952" cy="57606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8676" name="Slide Number Placeholder 4"/>
          <p:cNvSpPr>
            <a:spLocks noGrp="1"/>
          </p:cNvSpPr>
          <p:nvPr>
            <p:ph type="sldNum" sz="quarter" idx="12"/>
          </p:nvPr>
        </p:nvSpPr>
        <p:spPr>
          <a:noFill/>
        </p:spPr>
        <p:txBody>
          <a:bodyPr/>
          <a:lstStyle/>
          <a:p>
            <a:fld id="{46B1DD03-9FD8-4EFD-AAA4-295C8A765E76}" type="slidenum">
              <a:rPr lang="en-GB"/>
              <a:pPr/>
              <a:t>7</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31"/>
            <a:ext cx="8892480" cy="648072"/>
          </a:xfrm>
        </p:spPr>
        <p:txBody>
          <a:bodyPr/>
          <a:lstStyle/>
          <a:p>
            <a:r>
              <a:rPr lang="en-GB" sz="3200" dirty="0" smtClean="0"/>
              <a:t>Analysis of financial literacy scores</a:t>
            </a:r>
            <a:endParaRPr lang="en-GB" sz="3200" dirty="0"/>
          </a:p>
        </p:txBody>
      </p:sp>
      <p:graphicFrame>
        <p:nvGraphicFramePr>
          <p:cNvPr id="6" name="Content Placeholder 5"/>
          <p:cNvGraphicFramePr>
            <a:graphicFrameLocks noGrp="1"/>
          </p:cNvGraphicFramePr>
          <p:nvPr>
            <p:ph idx="1"/>
          </p:nvPr>
        </p:nvGraphicFramePr>
        <p:xfrm>
          <a:off x="251520" y="836712"/>
          <a:ext cx="8675687" cy="53614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52A49-B798-4C43-96E1-89A8BD7B7207}" type="slidenum">
              <a:rPr lang="en-GB" smtClean="0"/>
              <a:pPr/>
              <a:t>8</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Financial knowledge</a:t>
            </a:r>
            <a:r>
              <a:rPr lang="en-GB" dirty="0" smtClean="0"/>
              <a:t/>
            </a:r>
            <a:br>
              <a:rPr lang="en-GB" dirty="0" smtClean="0"/>
            </a:br>
            <a:endParaRPr lang="en-GB" dirty="0"/>
          </a:p>
        </p:txBody>
      </p:sp>
      <p:sp>
        <p:nvSpPr>
          <p:cNvPr id="3" name="Content Placeholder 2"/>
          <p:cNvSpPr>
            <a:spLocks noGrp="1"/>
          </p:cNvSpPr>
          <p:nvPr>
            <p:ph idx="1"/>
          </p:nvPr>
        </p:nvSpPr>
        <p:spPr>
          <a:xfrm>
            <a:off x="467544" y="764704"/>
            <a:ext cx="8218487" cy="5289451"/>
          </a:xfrm>
        </p:spPr>
        <p:txBody>
          <a:bodyPr/>
          <a:lstStyle/>
          <a:p>
            <a:pPr>
              <a:buNone/>
            </a:pPr>
            <a:r>
              <a:rPr lang="en-GB" sz="2400" dirty="0" smtClean="0">
                <a:solidFill>
                  <a:srgbClr val="FF0000"/>
                </a:solidFill>
              </a:rPr>
              <a:t>At least 30% of respondents in each of the 14 countries </a:t>
            </a:r>
            <a:r>
              <a:rPr lang="en-GB" sz="2400" b="1" u="sng" dirty="0" smtClean="0">
                <a:solidFill>
                  <a:srgbClr val="FF0000"/>
                </a:solidFill>
              </a:rPr>
              <a:t>scored less than 6 </a:t>
            </a:r>
            <a:r>
              <a:rPr lang="en-GB" sz="2400" dirty="0" smtClean="0">
                <a:solidFill>
                  <a:srgbClr val="FF0000"/>
                </a:solidFill>
              </a:rPr>
              <a:t>in the knowledge test </a:t>
            </a:r>
            <a:r>
              <a:rPr lang="en-GB" sz="2400" dirty="0" smtClean="0">
                <a:solidFill>
                  <a:srgbClr val="00B050"/>
                </a:solidFill>
              </a:rPr>
              <a:t>(67% in RSA)</a:t>
            </a:r>
          </a:p>
          <a:p>
            <a:pPr>
              <a:buNone/>
            </a:pPr>
            <a:endParaRPr lang="en-GB" sz="2400" dirty="0" smtClean="0">
              <a:solidFill>
                <a:srgbClr val="00B050"/>
              </a:solidFill>
            </a:endParaRPr>
          </a:p>
          <a:p>
            <a:r>
              <a:rPr lang="en-GB" sz="2400" dirty="0" smtClean="0"/>
              <a:t>Basic maths is </a:t>
            </a:r>
            <a:r>
              <a:rPr lang="en-GB" sz="2400" b="1" dirty="0" smtClean="0"/>
              <a:t>not</a:t>
            </a:r>
            <a:r>
              <a:rPr lang="en-GB" sz="2400" dirty="0" smtClean="0"/>
              <a:t> a problem: most respondents can do a simple division </a:t>
            </a:r>
            <a:r>
              <a:rPr lang="en-GB" sz="2400" dirty="0" smtClean="0">
                <a:solidFill>
                  <a:srgbClr val="00B050"/>
                </a:solidFill>
              </a:rPr>
              <a:t>(79% RSA)</a:t>
            </a:r>
          </a:p>
          <a:p>
            <a:pPr>
              <a:buNone/>
            </a:pPr>
            <a:endParaRPr lang="en-GB" sz="2400" dirty="0" smtClean="0">
              <a:solidFill>
                <a:srgbClr val="00B050"/>
              </a:solidFill>
            </a:endParaRPr>
          </a:p>
          <a:p>
            <a:r>
              <a:rPr lang="en-GB" sz="2400" dirty="0" smtClean="0"/>
              <a:t>However,  there are basic levels of knowledge with serious weaknesses in every country</a:t>
            </a:r>
          </a:p>
          <a:p>
            <a:pPr>
              <a:buNone/>
            </a:pPr>
            <a:endParaRPr lang="en-GB" sz="2400" dirty="0" smtClean="0"/>
          </a:p>
          <a:p>
            <a:r>
              <a:rPr lang="en-GB" sz="2400" dirty="0" smtClean="0"/>
              <a:t>Understanding the benefit of diversification and the impact of compound interest are the key difficulties </a:t>
            </a:r>
            <a:r>
              <a:rPr lang="en-GB" sz="2400" dirty="0" smtClean="0">
                <a:solidFill>
                  <a:srgbClr val="00B050"/>
                </a:solidFill>
              </a:rPr>
              <a:t>(e.g. In RSA just 21% worked out interest after 1 year and then showed understanding of the benefit of compounding 	over 5 years)</a:t>
            </a:r>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52A49-B798-4C43-96E1-89A8BD7B7207}" type="slidenum">
              <a:rPr lang="en-GB" smtClean="0"/>
              <a:pPr/>
              <a:t>9</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ecd_Eng_BD">
  <a:themeElements>
    <a:clrScheme name="OCDE_White_F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CDE_White_FR">
      <a:majorFont>
        <a:latin typeface="Helvetica"/>
        <a:ea typeface=""/>
        <a:cs typeface="Arial"/>
      </a:majorFont>
      <a:minorFont>
        <a:latin typeface="Georgi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Helvetica 65 Medium"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Helvetica 65 Medium" pitchFamily="34" charset="0"/>
          </a:defRPr>
        </a:defPPr>
      </a:lstStyle>
    </a:lnDef>
  </a:objectDefaults>
  <a:extraClrSchemeLst>
    <a:extraClrScheme>
      <a:clrScheme name="OCDE_White_F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CDE_White_F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CDE_White_F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CDE_White_F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CDE_White_F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CDE_White_F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CDE_White_F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CDE_White_F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CDE_White_F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CDE_White_F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CDE_White_F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CDE_White_F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oecd_Eng_white</Template>
  <TotalTime>639</TotalTime>
  <Words>1354</Words>
  <Application>Microsoft Office PowerPoint</Application>
  <PresentationFormat>On-screen Show (4:3)</PresentationFormat>
  <Paragraphs>191</Paragraphs>
  <Slides>18</Slides>
  <Notes>12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oecd_Eng_BD</vt:lpstr>
      <vt:lpstr>OECD/INFE tools for  cross- country  surveys of financial literacy</vt:lpstr>
      <vt:lpstr>Outline</vt:lpstr>
      <vt:lpstr>Questionnaire development process </vt:lpstr>
      <vt:lpstr>Questionnaire content</vt:lpstr>
      <vt:lpstr>Data collection</vt:lpstr>
      <vt:lpstr>The pilot countries</vt:lpstr>
      <vt:lpstr>Ensuring comparable data</vt:lpstr>
      <vt:lpstr>Analysis of financial literacy scores</vt:lpstr>
      <vt:lpstr>Financial knowledge </vt:lpstr>
      <vt:lpstr>Financial behaviours</vt:lpstr>
      <vt:lpstr>Attitudes</vt:lpstr>
      <vt:lpstr>Relationship between behaviour and knowledge</vt:lpstr>
      <vt:lpstr>Relationship between behaviour and attitude</vt:lpstr>
      <vt:lpstr>Variations by socio-demographics</vt:lpstr>
      <vt:lpstr>Conclusions of pilot</vt:lpstr>
      <vt:lpstr>Key outputs </vt:lpstr>
      <vt:lpstr>Future plans </vt:lpstr>
      <vt:lpstr>Thank you!</vt:lpstr>
    </vt:vector>
  </TitlesOfParts>
  <Company>OECD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OECD/INFE tools for  cross- country  surveys of financial literacy</dc:title>
  <dc:creator>Atkinson_A</dc:creator>
  <cp:lastModifiedBy>Guest Login</cp:lastModifiedBy>
  <cp:revision>36</cp:revision>
  <dcterms:created xsi:type="dcterms:W3CDTF">2012-06-21T09:47:40Z</dcterms:created>
  <dcterms:modified xsi:type="dcterms:W3CDTF">2013-03-03T11:11:00Z</dcterms:modified>
</cp:coreProperties>
</file>