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469" r:id="rId3"/>
    <p:sldId id="463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379" r:id="rId12"/>
    <p:sldId id="380" r:id="rId13"/>
    <p:sldId id="459" r:id="rId14"/>
    <p:sldId id="398" r:id="rId15"/>
    <p:sldId id="405" r:id="rId16"/>
    <p:sldId id="408" r:id="rId17"/>
    <p:sldId id="409" r:id="rId18"/>
    <p:sldId id="412" r:id="rId19"/>
    <p:sldId id="452" r:id="rId20"/>
    <p:sldId id="416" r:id="rId21"/>
    <p:sldId id="440" r:id="rId22"/>
    <p:sldId id="454" r:id="rId23"/>
    <p:sldId id="441" r:id="rId24"/>
    <p:sldId id="442" r:id="rId25"/>
    <p:sldId id="449" r:id="rId26"/>
    <p:sldId id="443" r:id="rId27"/>
    <p:sldId id="444" r:id="rId28"/>
    <p:sldId id="455" r:id="rId29"/>
    <p:sldId id="468" r:id="rId30"/>
    <p:sldId id="482" r:id="rId31"/>
    <p:sldId id="461" r:id="rId32"/>
    <p:sldId id="4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8A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87" autoAdjust="0"/>
  </p:normalViewPr>
  <p:slideViewPr>
    <p:cSldViewPr>
      <p:cViewPr>
        <p:scale>
          <a:sx n="60" d="100"/>
          <a:sy n="60" d="100"/>
        </p:scale>
        <p:origin x="-145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56</c:v>
                </c:pt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60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63936"/>
        <c:axId val="35878016"/>
      </c:barChart>
      <c:catAx>
        <c:axId val="3586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78016"/>
        <c:crosses val="autoZero"/>
        <c:auto val="1"/>
        <c:lblAlgn val="ctr"/>
        <c:lblOffset val="100"/>
        <c:noMultiLvlLbl val="0"/>
      </c:catAx>
      <c:valAx>
        <c:axId val="35878016"/>
        <c:scaling>
          <c:orientation val="minMax"/>
          <c:max val="65"/>
          <c:min val="45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586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44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49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15488"/>
        <c:axId val="36017280"/>
      </c:barChart>
      <c:catAx>
        <c:axId val="3601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36017280"/>
        <c:crosses val="autoZero"/>
        <c:auto val="1"/>
        <c:lblAlgn val="ctr"/>
        <c:lblOffset val="100"/>
        <c:noMultiLvlLbl val="0"/>
      </c:catAx>
      <c:valAx>
        <c:axId val="36017280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01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1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1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9216"/>
        <c:axId val="36095104"/>
      </c:barChart>
      <c:catAx>
        <c:axId val="36089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6095104"/>
        <c:crosses val="autoZero"/>
        <c:auto val="1"/>
        <c:lblAlgn val="ctr"/>
        <c:lblOffset val="100"/>
        <c:noMultiLvlLbl val="0"/>
      </c:catAx>
      <c:valAx>
        <c:axId val="36095104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089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13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01088"/>
        <c:axId val="79002624"/>
      </c:barChart>
      <c:catAx>
        <c:axId val="7900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79002624"/>
        <c:crosses val="autoZero"/>
        <c:auto val="1"/>
        <c:lblAlgn val="ctr"/>
        <c:lblOffset val="100"/>
        <c:noMultiLvlLbl val="0"/>
      </c:catAx>
      <c:valAx>
        <c:axId val="79002624"/>
        <c:scaling>
          <c:orientation val="minMax"/>
          <c:max val="5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900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74</c:v>
                </c:pt>
                <c:pt idx="1">
                  <c:v>74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78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39360"/>
        <c:axId val="79440896"/>
      </c:barChart>
      <c:catAx>
        <c:axId val="7943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79440896"/>
        <c:crosses val="autoZero"/>
        <c:auto val="1"/>
        <c:lblAlgn val="ctr"/>
        <c:lblOffset val="100"/>
        <c:noMultiLvlLbl val="0"/>
      </c:catAx>
      <c:valAx>
        <c:axId val="79440896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943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51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59968"/>
        <c:axId val="79061760"/>
      </c:barChart>
      <c:catAx>
        <c:axId val="7905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79061760"/>
        <c:crosses val="autoZero"/>
        <c:auto val="1"/>
        <c:lblAlgn val="ctr"/>
        <c:lblOffset val="100"/>
        <c:noMultiLvlLbl val="0"/>
      </c:catAx>
      <c:valAx>
        <c:axId val="790617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905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Follow-up 1</c:v>
                </c:pt>
                <c:pt idx="1">
                  <c:v>Follow-up 2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51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96832"/>
        <c:axId val="79495936"/>
      </c:barChart>
      <c:catAx>
        <c:axId val="7909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79495936"/>
        <c:crosses val="autoZero"/>
        <c:auto val="1"/>
        <c:lblAlgn val="ctr"/>
        <c:lblOffset val="100"/>
        <c:noMultiLvlLbl val="0"/>
      </c:catAx>
      <c:valAx>
        <c:axId val="794959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9096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0.15371</cdr:x>
      <cdr:y>0.74154</cdr:y>
    </cdr:from>
    <cdr:to>
      <cdr:x>0.35512</cdr:x>
      <cdr:y>0.90154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5" y="2295525"/>
          <a:ext cx="1085850" cy="4953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Question</a:t>
          </a:r>
          <a:r>
            <a:rPr lang="en-US" sz="1800" baseline="0" dirty="0"/>
            <a:t> Not Asked in FU 1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8F55-77FD-4C44-8C91-A744D88D30C1}" type="datetimeFigureOut">
              <a:rPr lang="en-US" smtClean="0"/>
              <a:pPr/>
              <a:t>04-Mar-13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61DD-EE8C-4414-87E4-101416ED86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7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61DD-EE8C-4414-87E4-101416ED86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61DD-EE8C-4414-87E4-101416ED86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C61DD-EE8C-4414-87E4-101416ED869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0B10-270C-44B0-B85D-C08EC2FF8885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516A-BC3F-4114-86B9-DE0B4915D070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A608-1DD1-4FED-967E-6A00E95F3BD9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FB76-D2C8-45C1-9036-90BF87E762A1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DF9A-7004-4474-A6B4-E5E7A5B551BB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51E2C7-AE93-4536-A82E-24B3B55A383A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0589-74EF-4208-B37D-5D03CC62958E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A57-CB5C-47F1-8B2B-1D75D69E595E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CA4-3870-46DE-B01E-A6F1CBDA7F7B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D7C-C005-47E9-89A5-BF6652D71A46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514868-647E-4375-91C0-2D11D059407D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BE22C8-9B27-4711-8B87-F731AE372EC8}" type="datetime1">
              <a:rPr lang="en-US" smtClean="0"/>
              <a:pPr/>
              <a:t>04-Mar-13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0342D4-F048-4805-9C9D-AACB0F01CE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quiereporter.com.br/blog/wp-content/uploads/2010/10/Educa&#231;&#227;o-Financeir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morais@aefbrasil.org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841170"/>
            <a:ext cx="8541103" cy="264522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 </a:t>
            </a:r>
          </a:p>
          <a:p>
            <a:r>
              <a:rPr lang="en-GB" dirty="0" smtClean="0"/>
              <a:t>Miriam Bruhn</a:t>
            </a:r>
          </a:p>
          <a:p>
            <a:r>
              <a:rPr lang="en-GB" dirty="0" smtClean="0"/>
              <a:t>Luciana de </a:t>
            </a:r>
            <a:r>
              <a:rPr lang="en-GB" dirty="0" err="1" smtClean="0"/>
              <a:t>souza</a:t>
            </a:r>
            <a:r>
              <a:rPr lang="en-GB" dirty="0" smtClean="0"/>
              <a:t> </a:t>
            </a:r>
            <a:r>
              <a:rPr lang="en-GB" dirty="0" err="1" smtClean="0"/>
              <a:t>leao</a:t>
            </a:r>
            <a:endParaRPr lang="en-GB" dirty="0" smtClean="0"/>
          </a:p>
          <a:p>
            <a:r>
              <a:rPr lang="en-GB" dirty="0" smtClean="0"/>
              <a:t>Arianna </a:t>
            </a:r>
            <a:r>
              <a:rPr lang="en-GB" dirty="0" err="1" smtClean="0"/>
              <a:t>Legovini</a:t>
            </a:r>
            <a:endParaRPr lang="en-GB" dirty="0" smtClean="0"/>
          </a:p>
          <a:p>
            <a:r>
              <a:rPr lang="en-GB" dirty="0" smtClean="0"/>
              <a:t>Rogelio </a:t>
            </a:r>
            <a:r>
              <a:rPr lang="en-GB" dirty="0" err="1" smtClean="0"/>
              <a:t>Marchetti</a:t>
            </a:r>
            <a:endParaRPr lang="en-GB" dirty="0" smtClean="0"/>
          </a:p>
          <a:p>
            <a:r>
              <a:rPr lang="en-GB" dirty="0" smtClean="0"/>
              <a:t>Bilal Zia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World Bank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Education and Behavior Formation:</a:t>
            </a:r>
            <a:br>
              <a:rPr lang="en-US" dirty="0" smtClean="0"/>
            </a:br>
            <a:r>
              <a:rPr lang="en-US" sz="3100" dirty="0" smtClean="0"/>
              <a:t>Large Scale Experimental Evidence from Brazil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 descr="Além das aulas, o projeto inclui a participação dos pais por meio de workshops e da avaliação dos resultados por uma consultoria especializada, com acompanhamento do Banco Mundial (Bird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3926"/>
            <a:ext cx="2628176" cy="16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3925"/>
            <a:ext cx="2445103" cy="162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48000" y="589816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Delhi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March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5th 2013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Impact</a:t>
            </a:r>
            <a:r>
              <a:rPr lang="pt-BR" dirty="0" smtClean="0"/>
              <a:t> </a:t>
            </a:r>
            <a:r>
              <a:rPr lang="pt-BR" dirty="0" err="1" smtClean="0"/>
              <a:t>Evaluation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Collaborative work with implementation partners in all the stages of planning for the pilot project;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study spanned three academic semesters, from August 2010 to December 2011, and data were collected in three rounds consisting of baseline (August 2010), follow-up 1 (December 2010), and follow-up 2 (December 2011</a:t>
            </a:r>
            <a:r>
              <a:rPr lang="en-US" dirty="0" smtClean="0"/>
              <a:t>); </a:t>
            </a:r>
            <a:endParaRPr lang="pt-BR" dirty="0"/>
          </a:p>
          <a:p>
            <a:endParaRPr lang="pt-BR" dirty="0" smtClean="0"/>
          </a:p>
          <a:p>
            <a:r>
              <a:rPr lang="pt-BR" dirty="0" err="1" smtClean="0"/>
              <a:t>Participation</a:t>
            </a:r>
            <a:r>
              <a:rPr lang="pt-BR" dirty="0" smtClean="0"/>
              <a:t> in </a:t>
            </a:r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teacher’s</a:t>
            </a:r>
            <a:r>
              <a:rPr lang="pt-BR" dirty="0" smtClean="0"/>
              <a:t> training, workshops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monitoring</a:t>
            </a:r>
            <a:r>
              <a:rPr lang="pt-BR" dirty="0" smtClean="0"/>
              <a:t> </a:t>
            </a:r>
            <a:r>
              <a:rPr lang="pt-BR" dirty="0" err="1" smtClean="0"/>
              <a:t>events</a:t>
            </a:r>
            <a:r>
              <a:rPr lang="pt-BR" dirty="0" smtClean="0"/>
              <a:t> </a:t>
            </a:r>
            <a:r>
              <a:rPr lang="pt-BR" dirty="0" err="1" smtClean="0"/>
              <a:t>throughout</a:t>
            </a:r>
            <a:r>
              <a:rPr lang="pt-BR" dirty="0" smtClean="0"/>
              <a:t> the </a:t>
            </a:r>
            <a:r>
              <a:rPr lang="pt-BR" dirty="0" err="1" smtClean="0"/>
              <a:t>pilot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Do Things Usually Break Down?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92500"/>
          </a:bodyPr>
          <a:lstStyle/>
          <a:p>
            <a:pPr marL="582930" indent="-514350">
              <a:buAutoNum type="arabicPeriod"/>
            </a:pPr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—many educations programs fail to increase knowledge</a:t>
            </a:r>
          </a:p>
          <a:p>
            <a:pPr marL="582930" indent="-514350">
              <a:buAutoNum type="arabicPeriod"/>
            </a:pPr>
            <a:endParaRPr lang="en-US" dirty="0" smtClean="0"/>
          </a:p>
          <a:p>
            <a:r>
              <a:rPr lang="en-US" dirty="0" smtClean="0"/>
              <a:t>How did the project address this problem?</a:t>
            </a:r>
          </a:p>
          <a:p>
            <a:pPr lvl="1"/>
            <a:r>
              <a:rPr lang="en-US" b="1" dirty="0" smtClean="0"/>
              <a:t>Quality: </a:t>
            </a:r>
            <a:r>
              <a:rPr lang="en-US" dirty="0" smtClean="0"/>
              <a:t>material developed by top education experts in Brazil and rigorously tested</a:t>
            </a:r>
          </a:p>
          <a:p>
            <a:pPr lvl="1"/>
            <a:r>
              <a:rPr lang="en-US" b="1" dirty="0" smtClean="0"/>
              <a:t>Use: </a:t>
            </a:r>
            <a:r>
              <a:rPr lang="en-US" dirty="0" smtClean="0"/>
              <a:t>training and materials provided to all teachers</a:t>
            </a:r>
          </a:p>
          <a:p>
            <a:pPr lvl="1"/>
            <a:r>
              <a:rPr lang="en-US" b="1" dirty="0" smtClean="0"/>
              <a:t>Incentives: </a:t>
            </a:r>
            <a:r>
              <a:rPr lang="en-US" dirty="0" smtClean="0"/>
              <a:t>opportunity for teachers to meet leaders in the financial and international institutions, and awards to best performing schools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Effect: rethink high school education</a:t>
            </a:r>
          </a:p>
          <a:p>
            <a:pPr lvl="1"/>
            <a:r>
              <a:rPr lang="en-US" dirty="0" smtClean="0"/>
              <a:t>Fun, relevant, interactive, proactive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Do Things Usually Break Down?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2. Improving </a:t>
            </a:r>
            <a:r>
              <a:rPr lang="en-US" dirty="0" smtClean="0">
                <a:solidFill>
                  <a:srgbClr val="FF0000"/>
                </a:solidFill>
              </a:rPr>
              <a:t>behavior and attitudes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did the project address this problem?</a:t>
            </a:r>
          </a:p>
          <a:p>
            <a:pPr lvl="1"/>
            <a:r>
              <a:rPr lang="en-US" dirty="0" smtClean="0"/>
              <a:t>interactive material with practical exercises</a:t>
            </a:r>
          </a:p>
          <a:p>
            <a:pPr lvl="1"/>
            <a:r>
              <a:rPr lang="en-US" dirty="0" smtClean="0"/>
              <a:t>relevant to young people’s lives</a:t>
            </a:r>
          </a:p>
          <a:p>
            <a:pPr lvl="1"/>
            <a:r>
              <a:rPr lang="en-US" dirty="0" smtClean="0"/>
              <a:t>actionable information</a:t>
            </a:r>
          </a:p>
          <a:p>
            <a:pPr lvl="1"/>
            <a:r>
              <a:rPr lang="en-US" dirty="0" smtClean="0"/>
              <a:t>cutting across  all relevant spheres of life</a:t>
            </a:r>
          </a:p>
          <a:p>
            <a:pPr lvl="1"/>
            <a:r>
              <a:rPr lang="en-US" dirty="0" smtClean="0"/>
              <a:t>reinforce intervention</a:t>
            </a:r>
          </a:p>
          <a:p>
            <a:pPr lvl="2"/>
            <a:r>
              <a:rPr lang="en-US" dirty="0" smtClean="0"/>
              <a:t>getting the family involved</a:t>
            </a:r>
          </a:p>
          <a:p>
            <a:pPr lvl="2"/>
            <a:r>
              <a:rPr lang="en-US" dirty="0" smtClean="0"/>
              <a:t>teaching financial literacy to parents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Effect: the material made student try out the new behavior and helped them put it into practice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Do Things Usually Break Down? (3)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Improving </a:t>
            </a:r>
            <a:r>
              <a:rPr lang="en-US" dirty="0" smtClean="0">
                <a:solidFill>
                  <a:srgbClr val="FF0000"/>
                </a:solidFill>
              </a:rPr>
              <a:t>household outcomes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was this addressed?</a:t>
            </a:r>
          </a:p>
          <a:p>
            <a:pPr lvl="1"/>
            <a:r>
              <a:rPr lang="en-US" dirty="0" smtClean="0"/>
              <a:t>Constant parent interaction through homework assignments and exercises </a:t>
            </a:r>
          </a:p>
          <a:p>
            <a:pPr lvl="1"/>
            <a:r>
              <a:rPr lang="en-US" dirty="0" smtClean="0"/>
              <a:t>Parental workshop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Effect: the workshop reinforced changes in student behavior and improved parental behavior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Evaluation of the financial education program in 868 schools in 6 states in </a:t>
            </a:r>
            <a:r>
              <a:rPr lang="en-US" dirty="0" smtClean="0"/>
              <a:t>Brazil, 26 thousand students.</a:t>
            </a:r>
            <a:endParaRPr lang="en-US" dirty="0" smtClean="0"/>
          </a:p>
          <a:p>
            <a:endParaRPr lang="en-US" sz="1300" dirty="0" smtClean="0"/>
          </a:p>
          <a:p>
            <a:r>
              <a:rPr lang="en-US" dirty="0" smtClean="0"/>
              <a:t>Schools that were interested in participating in the pilot were randomly assigned to</a:t>
            </a:r>
          </a:p>
          <a:p>
            <a:pPr lvl="1"/>
            <a:r>
              <a:rPr lang="en-US" dirty="0" smtClean="0"/>
              <a:t>Treatment group receives financial education text books for free AND receives teacher training for how to implement the material</a:t>
            </a:r>
          </a:p>
          <a:p>
            <a:pPr lvl="1"/>
            <a:r>
              <a:rPr lang="en-US" dirty="0" smtClean="0"/>
              <a:t>Control group will receive the same two school years later</a:t>
            </a:r>
          </a:p>
          <a:p>
            <a:endParaRPr lang="en-US" sz="1300" dirty="0" smtClean="0"/>
          </a:p>
          <a:p>
            <a:r>
              <a:rPr lang="en-US" dirty="0" smtClean="0"/>
              <a:t>Half of the parents in treatment schools were also randomly assigned to parent financial education workshop in schools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All effects are highly </a:t>
            </a:r>
            <a:r>
              <a:rPr lang="en-US" dirty="0" smtClean="0">
                <a:solidFill>
                  <a:srgbClr val="FF0000"/>
                </a:solidFill>
              </a:rPr>
              <a:t>statistically significant</a:t>
            </a:r>
          </a:p>
          <a:p>
            <a:pPr lvl="1"/>
            <a:r>
              <a:rPr lang="en-US" dirty="0" smtClean="0"/>
              <a:t>in most cases at the 1 percent level--the likelihood that the differences in outcomes are not cause by the program is less than 1 percent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Effects are </a:t>
            </a:r>
            <a:r>
              <a:rPr lang="en-US" dirty="0" smtClean="0">
                <a:solidFill>
                  <a:srgbClr val="FF0000"/>
                </a:solidFill>
              </a:rPr>
              <a:t>economically significant</a:t>
            </a:r>
          </a:p>
          <a:p>
            <a:pPr lvl="1"/>
            <a:r>
              <a:rPr lang="en-US" dirty="0" smtClean="0"/>
              <a:t>They compare favorably to other financial literacy programs</a:t>
            </a:r>
          </a:p>
          <a:p>
            <a:pPr lvl="1"/>
            <a:r>
              <a:rPr lang="en-US" dirty="0" smtClean="0"/>
              <a:t>They compare favorably to other education programs</a:t>
            </a:r>
          </a:p>
          <a:p>
            <a:pPr lvl="1"/>
            <a:r>
              <a:rPr lang="en-US" dirty="0" smtClean="0"/>
              <a:t>If the effects held at national level, they could have macroeconomic effects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knowledge</a:t>
            </a:r>
          </a:p>
          <a:p>
            <a:r>
              <a:rPr lang="en-US" dirty="0" smtClean="0"/>
              <a:t>Distribution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Positive Impact on Financial Proficiency</a:t>
            </a:r>
            <a:endParaRPr lang="es-CL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5" name="Chart 14"/>
          <p:cNvGraphicFramePr/>
          <p:nvPr/>
        </p:nvGraphicFramePr>
        <p:xfrm>
          <a:off x="152400" y="1371600"/>
          <a:ext cx="8762999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Distribution Shift: </a:t>
            </a:r>
            <a:br>
              <a:rPr lang="en-US" sz="3600" dirty="0" smtClean="0"/>
            </a:br>
            <a:r>
              <a:rPr lang="en-US" sz="3600" dirty="0" smtClean="0"/>
              <a:t>28% </a:t>
            </a:r>
            <a:r>
              <a:rPr lang="en-US" sz="3200" b="1" u="sng" dirty="0" smtClean="0"/>
              <a:t>more</a:t>
            </a:r>
            <a:r>
              <a:rPr lang="en-US" sz="3200" dirty="0" smtClean="0"/>
              <a:t> treated students do very well </a:t>
            </a:r>
            <a:br>
              <a:rPr lang="en-US" sz="3200" dirty="0" smtClean="0"/>
            </a:br>
            <a:r>
              <a:rPr lang="en-US" sz="3200" dirty="0" smtClean="0"/>
              <a:t>26% </a:t>
            </a:r>
            <a:r>
              <a:rPr lang="en-US" sz="3200" b="1" u="sng" dirty="0" smtClean="0"/>
              <a:t>fewer</a:t>
            </a:r>
            <a:r>
              <a:rPr lang="en-US" sz="3200" dirty="0" smtClean="0"/>
              <a:t> treated students do very poorly</a:t>
            </a:r>
            <a:endParaRPr lang="en-US" sz="3600" dirty="0"/>
          </a:p>
        </p:txBody>
      </p:sp>
      <p:pic>
        <p:nvPicPr>
          <p:cNvPr id="8091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8068978" cy="43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savers</a:t>
            </a:r>
          </a:p>
          <a:p>
            <a:r>
              <a:rPr lang="en-US" dirty="0" smtClean="0"/>
              <a:t>More savings (1.4 percentage point increase)</a:t>
            </a:r>
          </a:p>
          <a:p>
            <a:r>
              <a:rPr lang="en-US" dirty="0" smtClean="0"/>
              <a:t>More careful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genda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Brazilian</a:t>
            </a:r>
            <a:r>
              <a:rPr lang="pt-BR" dirty="0" smtClean="0"/>
              <a:t> Financial </a:t>
            </a:r>
            <a:r>
              <a:rPr lang="pt-BR" dirty="0" err="1" smtClean="0"/>
              <a:t>Education</a:t>
            </a:r>
            <a:r>
              <a:rPr lang="pt-BR" dirty="0" smtClean="0"/>
              <a:t> in </a:t>
            </a:r>
            <a:r>
              <a:rPr lang="pt-BR" dirty="0" err="1" smtClean="0"/>
              <a:t>Public</a:t>
            </a:r>
            <a:r>
              <a:rPr lang="pt-BR" dirty="0" smtClean="0"/>
              <a:t> High </a:t>
            </a:r>
            <a:r>
              <a:rPr lang="pt-BR" dirty="0" err="1" smtClean="0"/>
              <a:t>Schools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Impact</a:t>
            </a:r>
            <a:r>
              <a:rPr lang="pt-BR" dirty="0" smtClean="0"/>
              <a:t> </a:t>
            </a:r>
            <a:r>
              <a:rPr lang="pt-BR" dirty="0" err="1" smtClean="0"/>
              <a:t>Evaluation</a:t>
            </a:r>
            <a:r>
              <a:rPr lang="pt-BR" dirty="0" smtClean="0"/>
              <a:t>: </a:t>
            </a:r>
            <a:r>
              <a:rPr lang="pt-BR" dirty="0" err="1" smtClean="0"/>
              <a:t>implementation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Positive </a:t>
            </a:r>
            <a:r>
              <a:rPr lang="pt-BR" dirty="0" err="1" smtClean="0"/>
              <a:t>Lessons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Policy</a:t>
            </a:r>
            <a:r>
              <a:rPr lang="pt-BR" dirty="0" smtClean="0"/>
              <a:t> </a:t>
            </a:r>
            <a:r>
              <a:rPr lang="pt-BR" dirty="0" err="1" smtClean="0"/>
              <a:t>Outcomes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Autofit/>
          </a:bodyPr>
          <a:lstStyle/>
          <a:p>
            <a:r>
              <a:rPr lang="en-US" sz="3000" dirty="0" smtClean="0"/>
              <a:t>Percentage of Students who Save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152400" y="13716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Autofit/>
          </a:bodyPr>
          <a:lstStyle/>
          <a:p>
            <a:r>
              <a:rPr lang="en-US" sz="3000" dirty="0" smtClean="0"/>
              <a:t>Percentage of Income Saved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371600"/>
          <a:ext cx="88392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Spending Behavior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r>
              <a:rPr lang="en-US" dirty="0" smtClean="0"/>
              <a:t>More treated students make a list of expenses every month</a:t>
            </a:r>
          </a:p>
          <a:p>
            <a:r>
              <a:rPr lang="en-US" dirty="0" smtClean="0"/>
              <a:t>More treated students negotiate the price and/or payment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Autofit/>
          </a:bodyPr>
          <a:lstStyle/>
          <a:p>
            <a:r>
              <a:rPr lang="en-US" sz="3000" dirty="0" smtClean="0"/>
              <a:t>Percentage of Student who Make a List of Expenses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3716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Percentage of Students who Negotiate Prices and/or Payment Methods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371600"/>
          <a:ext cx="88391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towards Future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financial autonomy</a:t>
            </a:r>
          </a:p>
          <a:p>
            <a:r>
              <a:rPr lang="en-US" dirty="0" smtClean="0"/>
              <a:t>Greater intention to save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Autofit/>
          </a:bodyPr>
          <a:lstStyle/>
          <a:p>
            <a:r>
              <a:rPr lang="en-US" sz="3000" dirty="0" smtClean="0"/>
              <a:t>Financial Autonomy Index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3716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58952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Intention to Save Index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371600"/>
          <a:ext cx="899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Spill-over Effects of School Program on Parents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Students’ financial education material includes exercises to be completed with parents (e.g. make a household budget)</a:t>
            </a:r>
          </a:p>
          <a:p>
            <a:r>
              <a:rPr lang="en-US" dirty="0" smtClean="0"/>
              <a:t>Positive impacts on parental financial </a:t>
            </a:r>
            <a:r>
              <a:rPr lang="en-US" dirty="0" smtClean="0">
                <a:solidFill>
                  <a:srgbClr val="FF0000"/>
                </a:solidFill>
              </a:rPr>
              <a:t>knowledge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behavior</a:t>
            </a:r>
          </a:p>
          <a:p>
            <a:pPr lvl="1"/>
            <a:r>
              <a:rPr lang="en-US" dirty="0" smtClean="0"/>
              <a:t>increase in parental financial knowledge</a:t>
            </a:r>
          </a:p>
          <a:p>
            <a:pPr lvl="1"/>
            <a:r>
              <a:rPr lang="en-US" dirty="0" smtClean="0"/>
              <a:t>increase in discussing financial matters with their children</a:t>
            </a:r>
          </a:p>
          <a:p>
            <a:pPr lvl="1"/>
            <a:r>
              <a:rPr lang="en-US" dirty="0" smtClean="0"/>
              <a:t>increase in making a household budget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Positive </a:t>
            </a:r>
            <a:r>
              <a:rPr lang="pt-BR" dirty="0" err="1" smtClean="0"/>
              <a:t>Lessons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Pedagogical</a:t>
            </a:r>
            <a:r>
              <a:rPr lang="pt-BR" dirty="0" smtClean="0"/>
              <a:t> material</a:t>
            </a:r>
          </a:p>
          <a:p>
            <a:pPr lvl="1"/>
            <a:r>
              <a:rPr lang="en-US" sz="2300" b="1" dirty="0" smtClean="0">
                <a:latin typeface="Calibri" pitchFamily="34" charset="0"/>
                <a:cs typeface="Arial" charset="0"/>
              </a:rPr>
              <a:t>It was adherent </a:t>
            </a:r>
            <a:r>
              <a:rPr lang="en-US" sz="2300" dirty="0" smtClean="0">
                <a:latin typeface="Calibri" pitchFamily="34" charset="0"/>
                <a:cs typeface="Arial" charset="0"/>
              </a:rPr>
              <a:t>to the educational system</a:t>
            </a:r>
          </a:p>
          <a:p>
            <a:pPr lvl="1"/>
            <a:r>
              <a:rPr lang="en-US" sz="2300" b="1" dirty="0" smtClean="0">
                <a:latin typeface="Calibri" pitchFamily="34" charset="0"/>
                <a:cs typeface="Arial" charset="0"/>
              </a:rPr>
              <a:t>Appealing </a:t>
            </a:r>
            <a:r>
              <a:rPr lang="en-US" sz="2300" dirty="0" smtClean="0">
                <a:latin typeface="Calibri" pitchFamily="34" charset="0"/>
                <a:cs typeface="Arial" charset="0"/>
              </a:rPr>
              <a:t>for </a:t>
            </a:r>
            <a:r>
              <a:rPr lang="en-US" sz="2300" b="1" dirty="0" smtClean="0">
                <a:latin typeface="Calibri" pitchFamily="34" charset="0"/>
                <a:cs typeface="Arial" charset="0"/>
              </a:rPr>
              <a:t>students and teachers</a:t>
            </a:r>
          </a:p>
          <a:p>
            <a:pPr lvl="1"/>
            <a:r>
              <a:rPr lang="en-US" sz="2300" b="1" dirty="0" smtClean="0">
                <a:latin typeface="Calibri" pitchFamily="34" charset="0"/>
                <a:cs typeface="Arial" charset="0"/>
              </a:rPr>
              <a:t>Catalyzing </a:t>
            </a:r>
            <a:r>
              <a:rPr lang="en-US" sz="2300" dirty="0" smtClean="0">
                <a:latin typeface="Calibri" pitchFamily="34" charset="0"/>
                <a:cs typeface="Arial" charset="0"/>
              </a:rPr>
              <a:t>effect </a:t>
            </a:r>
            <a:r>
              <a:rPr lang="en-US" sz="2300" b="1" dirty="0" smtClean="0">
                <a:latin typeface="Calibri" pitchFamily="34" charset="0"/>
                <a:cs typeface="Arial" charset="0"/>
              </a:rPr>
              <a:t>of different subjects in the schools</a:t>
            </a:r>
          </a:p>
          <a:p>
            <a:pPr>
              <a:defRPr/>
            </a:pPr>
            <a:r>
              <a:rPr lang="en-US" dirty="0" smtClean="0"/>
              <a:t>Appreciation of teachers as a mediator of the learning </a:t>
            </a:r>
            <a:r>
              <a:rPr lang="en-US" dirty="0" smtClean="0"/>
              <a:t>process – 2.000 teachers trained for the pilot</a:t>
            </a:r>
            <a:endParaRPr lang="en-US" dirty="0" smtClean="0"/>
          </a:p>
          <a:p>
            <a:pPr lvl="1">
              <a:defRPr/>
            </a:pPr>
            <a:r>
              <a:rPr lang="en-US" sz="2300" b="1" dirty="0">
                <a:latin typeface="Calibri" pitchFamily="34" charset="0"/>
                <a:cs typeface="Arial" charset="0"/>
              </a:rPr>
              <a:t>Training of trainers</a:t>
            </a:r>
          </a:p>
          <a:p>
            <a:pPr lvl="1">
              <a:defRPr/>
            </a:pPr>
            <a:r>
              <a:rPr lang="en-US" sz="2300" b="1" dirty="0" smtClean="0">
                <a:latin typeface="Calibri" pitchFamily="34" charset="0"/>
                <a:cs typeface="Arial" charset="0"/>
              </a:rPr>
              <a:t>Training </a:t>
            </a:r>
            <a:r>
              <a:rPr lang="en-US" sz="2300" b="1" dirty="0">
                <a:latin typeface="Calibri" pitchFamily="34" charset="0"/>
                <a:cs typeface="Arial" charset="0"/>
              </a:rPr>
              <a:t>of teachers</a:t>
            </a:r>
          </a:p>
          <a:p>
            <a:pPr lvl="1">
              <a:defRPr/>
            </a:pPr>
            <a:r>
              <a:rPr lang="en-US" sz="2300" b="1" dirty="0" smtClean="0">
                <a:latin typeface="Calibri" pitchFamily="34" charset="0"/>
                <a:cs typeface="Arial" charset="0"/>
              </a:rPr>
              <a:t>Distance </a:t>
            </a:r>
            <a:r>
              <a:rPr lang="en-US" sz="2300" b="1" dirty="0">
                <a:latin typeface="Calibri" pitchFamily="34" charset="0"/>
                <a:cs typeface="Arial" charset="0"/>
              </a:rPr>
              <a:t>Education for teachers and </a:t>
            </a:r>
            <a:r>
              <a:rPr lang="en-US" sz="2300" b="1" dirty="0" smtClean="0">
                <a:latin typeface="Calibri" pitchFamily="34" charset="0"/>
                <a:cs typeface="Arial" charset="0"/>
              </a:rPr>
              <a:t>trainers</a:t>
            </a:r>
          </a:p>
          <a:p>
            <a:pPr>
              <a:defRPr/>
            </a:pPr>
            <a:r>
              <a:rPr lang="en-US" dirty="0" smtClean="0"/>
              <a:t>Evaluation as a strategy for scalability</a:t>
            </a:r>
          </a:p>
          <a:p>
            <a:pPr lvl="1">
              <a:defRPr/>
            </a:pPr>
            <a:r>
              <a:rPr lang="en-US" sz="2300" b="1" dirty="0">
                <a:latin typeface="Calibri" pitchFamily="34" charset="0"/>
                <a:cs typeface="Arial" charset="0"/>
              </a:rPr>
              <a:t>Results  to assure the quality in dissemination</a:t>
            </a:r>
          </a:p>
          <a:p>
            <a:pPr lvl="1">
              <a:defRPr/>
            </a:pPr>
            <a:r>
              <a:rPr lang="en-US" sz="2300" b="1" dirty="0">
                <a:latin typeface="Calibri" pitchFamily="34" charset="0"/>
                <a:cs typeface="Arial" charset="0"/>
              </a:rPr>
              <a:t>Impact for referral to the educational and financial segments</a:t>
            </a:r>
          </a:p>
          <a:p>
            <a:pPr lvl="1">
              <a:defRPr/>
            </a:pPr>
            <a:endParaRPr lang="en-US" sz="2300" b="1" dirty="0">
              <a:latin typeface="Calibri" pitchFamily="34" charset="0"/>
              <a:cs typeface="Arial" charset="0"/>
            </a:endParaRPr>
          </a:p>
          <a:p>
            <a:pPr lvl="1"/>
            <a:endParaRPr lang="en-US" sz="2300" b="1" dirty="0" smtClean="0">
              <a:latin typeface="Calibri" pitchFamily="34" charset="0"/>
              <a:cs typeface="Arial" charset="0"/>
            </a:endParaRPr>
          </a:p>
          <a:p>
            <a:pPr lvl="1"/>
            <a:endParaRPr lang="en-US" sz="2300" b="1" dirty="0" smtClean="0">
              <a:latin typeface="Calibri" pitchFamily="34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4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Financial </a:t>
            </a:r>
            <a:r>
              <a:rPr lang="pt-BR" dirty="0" err="1" smtClean="0"/>
              <a:t>Education</a:t>
            </a:r>
            <a:r>
              <a:rPr lang="pt-BR" dirty="0" smtClean="0"/>
              <a:t> for High </a:t>
            </a:r>
            <a:r>
              <a:rPr lang="pt-BR" dirty="0" err="1" smtClean="0"/>
              <a:t>School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of the Brazilian National Strategy;</a:t>
            </a:r>
          </a:p>
          <a:p>
            <a:pPr lvl="1">
              <a:defRPr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School program was the first to be launched.</a:t>
            </a:r>
          </a:p>
          <a:p>
            <a:pPr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 of a systemic effort: complementary skills and institutional capabilities of leaders from the government, financial market and different actors from the Brazilian education sector;</a:t>
            </a: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Started as a pilot-project before going to a broader scale: learning experience for all the stakeholders involved.</a:t>
            </a: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7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Dissemination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school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48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2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Policy Impact?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45820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Ministry of Education is now </a:t>
            </a:r>
            <a:r>
              <a:rPr lang="en-US" sz="2400" b="1" dirty="0" smtClean="0"/>
              <a:t>scaling up</a:t>
            </a:r>
            <a:r>
              <a:rPr lang="en-US" sz="2400" dirty="0" smtClean="0"/>
              <a:t> the program to 5,000 Brazilian high schools </a:t>
            </a:r>
          </a:p>
          <a:p>
            <a:endParaRPr lang="en-US" sz="2400" dirty="0" smtClean="0"/>
          </a:p>
          <a:p>
            <a:r>
              <a:rPr lang="en-US" sz="2400" dirty="0" smtClean="0"/>
              <a:t>Financial education programs for </a:t>
            </a:r>
            <a:r>
              <a:rPr lang="en-US" sz="2400" b="1" dirty="0" smtClean="0"/>
              <a:t>primary schools</a:t>
            </a:r>
          </a:p>
          <a:p>
            <a:endParaRPr lang="en-US" sz="2400" dirty="0"/>
          </a:p>
          <a:p>
            <a:r>
              <a:rPr lang="en-US" sz="2400" b="1" dirty="0" smtClean="0">
                <a:cs typeface="Arial" charset="0"/>
              </a:rPr>
              <a:t>Virtual platform </a:t>
            </a:r>
            <a:r>
              <a:rPr lang="en-US" sz="2400" dirty="0" smtClean="0">
                <a:cs typeface="Arial" charset="0"/>
              </a:rPr>
              <a:t>for </a:t>
            </a:r>
            <a:r>
              <a:rPr lang="en-US" sz="2400" dirty="0">
                <a:cs typeface="Arial" charset="0"/>
              </a:rPr>
              <a:t>national dissemination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b="1" dirty="0" smtClean="0">
                <a:cs typeface="Arial" charset="0"/>
              </a:rPr>
              <a:t>Development of </a:t>
            </a:r>
            <a:r>
              <a:rPr lang="en-US" sz="2400" b="1" dirty="0" err="1" smtClean="0">
                <a:cs typeface="Arial" charset="0"/>
              </a:rPr>
              <a:t>guidances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to disseminate in public and private schools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b="1" dirty="0" smtClean="0">
                <a:cs typeface="Arial" charset="0"/>
              </a:rPr>
              <a:t>Educational community of practice </a:t>
            </a:r>
            <a:r>
              <a:rPr lang="en-US" sz="2400" dirty="0" smtClean="0">
                <a:cs typeface="Arial" charset="0"/>
              </a:rPr>
              <a:t>for </a:t>
            </a:r>
            <a:r>
              <a:rPr lang="en-US" sz="2400" dirty="0">
                <a:cs typeface="Arial" charset="0"/>
              </a:rPr>
              <a:t>the engagement and exchange of experiences between teachers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87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300" dirty="0" err="1" smtClean="0"/>
              <a:t>Thank</a:t>
            </a:r>
            <a:r>
              <a:rPr lang="pt-BR" sz="4300" dirty="0" smtClean="0"/>
              <a:t> </a:t>
            </a:r>
            <a:r>
              <a:rPr lang="pt-BR" sz="4300" dirty="0" err="1" smtClean="0"/>
              <a:t>you</a:t>
            </a:r>
            <a:r>
              <a:rPr lang="pt-BR" sz="4300" dirty="0" smtClean="0"/>
              <a:t>!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 algn="r">
              <a:buNone/>
            </a:pP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 smtClean="0"/>
              <a:t>More </a:t>
            </a:r>
            <a:r>
              <a:rPr lang="pt-BR" dirty="0" err="1" smtClean="0"/>
              <a:t>information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 the </a:t>
            </a:r>
            <a:r>
              <a:rPr lang="pt-BR" dirty="0" err="1" smtClean="0"/>
              <a:t>Brazilian</a:t>
            </a:r>
            <a:r>
              <a:rPr lang="pt-BR" dirty="0" smtClean="0"/>
              <a:t> Financial </a:t>
            </a:r>
            <a:r>
              <a:rPr lang="pt-BR" dirty="0" err="1" smtClean="0"/>
              <a:t>Education</a:t>
            </a:r>
            <a:r>
              <a:rPr lang="pt-BR" dirty="0" smtClean="0"/>
              <a:t> </a:t>
            </a:r>
            <a:r>
              <a:rPr lang="pt-BR" dirty="0" err="1" smtClean="0"/>
              <a:t>Program</a:t>
            </a:r>
            <a:r>
              <a:rPr lang="pt-BR" dirty="0" smtClean="0"/>
              <a:t>: Silvia Morais </a:t>
            </a:r>
            <a:r>
              <a:rPr lang="en-US" dirty="0" smtClean="0">
                <a:latin typeface="Calibri" pitchFamily="34" charset="0"/>
                <a:cs typeface="Arial" charset="0"/>
                <a:hlinkClick r:id="rId3"/>
              </a:rPr>
              <a:t>silvia.morais@aefbrasil.org.br</a:t>
            </a:r>
            <a:r>
              <a:rPr lang="en-US" dirty="0" smtClean="0">
                <a:latin typeface="Calibri" pitchFamily="34" charset="0"/>
                <a:cs typeface="Arial" charset="0"/>
              </a:rPr>
              <a:t> </a:t>
            </a:r>
            <a:endParaRPr lang="en-US" dirty="0">
              <a:latin typeface="Calibri" pitchFamily="34" charset="0"/>
              <a:cs typeface="Arial" charset="0"/>
            </a:endParaRPr>
          </a:p>
          <a:p>
            <a:pPr marL="0" indent="0" algn="r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72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program - Pedagogical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trategies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4873752"/>
          </a:xfrm>
        </p:spPr>
        <p:txBody>
          <a:bodyPr>
            <a:normAutofit fontScale="92500"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Teaching Material approved by a multi-stakeholders Pedagogical Support Group;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7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Created </a:t>
            </a:r>
            <a:r>
              <a:rPr lang="en-US" sz="27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27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 and guide </a:t>
            </a: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young </a:t>
            </a:r>
            <a:r>
              <a:rPr lang="en-US" sz="27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people to an independent and healthy financial thought and </a:t>
            </a: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behavior;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7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Books containing teaching </a:t>
            </a:r>
            <a:r>
              <a:rPr lang="en-US" sz="27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situations aligned to the </a:t>
            </a:r>
            <a:r>
              <a:rPr lang="en-US" sz="27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reality of the student </a:t>
            </a:r>
            <a:r>
              <a:rPr lang="en-US" sz="27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with </a:t>
            </a:r>
            <a:r>
              <a:rPr lang="en-US" sz="27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autonomy for the </a:t>
            </a:r>
            <a:r>
              <a:rPr lang="en-US" sz="27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teachers</a:t>
            </a: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7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 </a:t>
            </a:r>
            <a:r>
              <a:rPr lang="en-US" sz="27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 can be discussed and used by any subject in the </a:t>
            </a:r>
            <a:r>
              <a:rPr lang="en-US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 – </a:t>
            </a:r>
            <a:r>
              <a:rPr lang="en-US" sz="27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cross-curricular approach</a:t>
            </a:r>
            <a:endParaRPr lang="en-US" sz="27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0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598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Book 1 – Short-</a:t>
            </a:r>
            <a:r>
              <a:rPr lang="pt-BR" dirty="0" err="1" smtClean="0"/>
              <a:t>term</a:t>
            </a:r>
            <a:r>
              <a:rPr lang="pt-BR" dirty="0" smtClean="0"/>
              <a:t> </a:t>
            </a:r>
            <a:r>
              <a:rPr lang="pt-BR" dirty="0" err="1" smtClean="0"/>
              <a:t>situations</a:t>
            </a:r>
            <a:r>
              <a:rPr lang="pt-BR" dirty="0" smtClean="0"/>
              <a:t> </a:t>
            </a:r>
            <a:r>
              <a:rPr lang="pt-BR" dirty="0" err="1" smtClean="0"/>
              <a:t>related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individual </a:t>
            </a:r>
            <a:r>
              <a:rPr lang="pt-BR" dirty="0" err="1" smtClean="0"/>
              <a:t>context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79078" y="1447800"/>
            <a:ext cx="8503920" cy="4572000"/>
          </a:xfrm>
        </p:spPr>
        <p:txBody>
          <a:bodyPr/>
          <a:lstStyle/>
          <a:p>
            <a:r>
              <a:rPr lang="pt-BR" b="1" dirty="0" smtClean="0"/>
              <a:t>Book 1 - </a:t>
            </a:r>
            <a:r>
              <a:rPr lang="en-US" sz="2800" dirty="0" smtClean="0"/>
              <a:t>everyday </a:t>
            </a:r>
            <a:r>
              <a:rPr lang="en-US" sz="2800" dirty="0"/>
              <a:t>family life, social life, and personal </a:t>
            </a:r>
            <a:r>
              <a:rPr lang="en-US" sz="2800" dirty="0" smtClean="0"/>
              <a:t>property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5" name="Grupo 16"/>
          <p:cNvGrpSpPr>
            <a:grpSpLocks/>
          </p:cNvGrpSpPr>
          <p:nvPr/>
        </p:nvGrpSpPr>
        <p:grpSpPr bwMode="auto">
          <a:xfrm>
            <a:off x="7469038" y="2514600"/>
            <a:ext cx="1287462" cy="1217612"/>
            <a:chOff x="0" y="0"/>
            <a:chExt cx="3209927" cy="3067050"/>
          </a:xfrm>
        </p:grpSpPr>
        <p:pic>
          <p:nvPicPr>
            <p:cNvPr id="6" name="Imagem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2263">
              <a:off x="1352551" y="628650"/>
              <a:ext cx="1857376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2272">
              <a:off x="0" y="0"/>
              <a:ext cx="1800225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2305" t="12188" r="10351" b="8124"/>
          <a:stretch>
            <a:fillRect/>
          </a:stretch>
        </p:blipFill>
        <p:spPr bwMode="auto">
          <a:xfrm>
            <a:off x="50800" y="2901758"/>
            <a:ext cx="6045200" cy="389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87400" y="2443550"/>
            <a:ext cx="44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rgbClr val="FF0000"/>
                </a:solidFill>
              </a:rPr>
              <a:t>Keeping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track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of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Expenses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Book 2 – </a:t>
            </a:r>
            <a:r>
              <a:rPr lang="pt-BR" dirty="0" err="1" smtClean="0"/>
              <a:t>Medium</a:t>
            </a:r>
            <a:r>
              <a:rPr lang="pt-BR" dirty="0" smtClean="0"/>
              <a:t> </a:t>
            </a:r>
            <a:r>
              <a:rPr lang="pt-BR" dirty="0" err="1" smtClean="0"/>
              <a:t>term</a:t>
            </a:r>
            <a:r>
              <a:rPr lang="pt-BR" dirty="0" smtClean="0"/>
              <a:t> </a:t>
            </a:r>
            <a:r>
              <a:rPr lang="pt-BR" dirty="0" err="1" smtClean="0"/>
              <a:t>situations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Book 2 - </a:t>
            </a:r>
            <a:r>
              <a:rPr lang="en-US" dirty="0" smtClean="0"/>
              <a:t>work</a:t>
            </a:r>
            <a:r>
              <a:rPr lang="en-US" dirty="0"/>
              <a:t>, entrepreneurship, and large projects</a:t>
            </a:r>
            <a:endParaRPr lang="pt-BR" dirty="0"/>
          </a:p>
        </p:txBody>
      </p:sp>
      <p:grpSp>
        <p:nvGrpSpPr>
          <p:cNvPr id="5" name="Grupo 17"/>
          <p:cNvGrpSpPr>
            <a:grpSpLocks/>
          </p:cNvGrpSpPr>
          <p:nvPr/>
        </p:nvGrpSpPr>
        <p:grpSpPr bwMode="auto">
          <a:xfrm>
            <a:off x="7086600" y="2362200"/>
            <a:ext cx="1541462" cy="1087438"/>
            <a:chOff x="0" y="-185366"/>
            <a:chExt cx="3797482" cy="2699966"/>
          </a:xfrm>
        </p:grpSpPr>
        <p:pic>
          <p:nvPicPr>
            <p:cNvPr id="6" name="Imagem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5823">
              <a:off x="1711508" y="-185366"/>
              <a:ext cx="2085974" cy="268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6571">
              <a:off x="0" y="0"/>
              <a:ext cx="1905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6248400" cy="403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381000" y="220403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rgbClr val="FF0000"/>
                </a:solidFill>
              </a:rPr>
              <a:t>Which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career</a:t>
            </a:r>
            <a:r>
              <a:rPr lang="pt-BR" sz="2400" b="1" dirty="0" smtClean="0">
                <a:solidFill>
                  <a:srgbClr val="FF0000"/>
                </a:solidFill>
              </a:rPr>
              <a:t> do I </a:t>
            </a:r>
            <a:r>
              <a:rPr lang="pt-BR" sz="2400" b="1" dirty="0" err="1" smtClean="0">
                <a:solidFill>
                  <a:srgbClr val="FF0000"/>
                </a:solidFill>
              </a:rPr>
              <a:t>want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to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follow</a:t>
            </a:r>
            <a:r>
              <a:rPr lang="pt-BR" sz="2400" b="1" dirty="0" smtClean="0">
                <a:solidFill>
                  <a:srgbClr val="FF0000"/>
                </a:solidFill>
              </a:rPr>
              <a:t>?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Book 3 – Social </a:t>
            </a:r>
            <a:r>
              <a:rPr lang="pt-BR" dirty="0" err="1" smtClean="0"/>
              <a:t>Context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Book 3 </a:t>
            </a:r>
            <a:r>
              <a:rPr lang="en-US" sz="2800" b="1" dirty="0" smtClean="0"/>
              <a:t>- </a:t>
            </a:r>
            <a:r>
              <a:rPr lang="en-US" dirty="0" smtClean="0"/>
              <a:t>public </a:t>
            </a:r>
            <a:r>
              <a:rPr lang="en-US" dirty="0"/>
              <a:t>goods, the country’s economy, and the world economy. </a:t>
            </a:r>
            <a:endParaRPr lang="pt-BR" dirty="0"/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56728"/>
            <a:ext cx="6248400" cy="402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18"/>
          <p:cNvGrpSpPr>
            <a:grpSpLocks/>
          </p:cNvGrpSpPr>
          <p:nvPr/>
        </p:nvGrpSpPr>
        <p:grpSpPr bwMode="auto">
          <a:xfrm>
            <a:off x="7016296" y="2588493"/>
            <a:ext cx="1484313" cy="1419225"/>
            <a:chOff x="0" y="-1205949"/>
            <a:chExt cx="3248028" cy="3106085"/>
          </a:xfrm>
        </p:grpSpPr>
        <p:pic>
          <p:nvPicPr>
            <p:cNvPr id="7" name="Imagem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194">
              <a:off x="1400177" y="-538264"/>
              <a:ext cx="1847851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76911">
              <a:off x="0" y="-1205949"/>
              <a:ext cx="1695450" cy="221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87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Teacher’s</a:t>
            </a:r>
            <a:r>
              <a:rPr lang="pt-BR" dirty="0" smtClean="0"/>
              <a:t> training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involvement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Key aspect: </a:t>
            </a:r>
            <a:r>
              <a:rPr lang="en-US" dirty="0" smtClean="0"/>
              <a:t>convince teachers of the importance of the financial education and build trust to teach;</a:t>
            </a:r>
          </a:p>
          <a:p>
            <a:endParaRPr lang="en-US" dirty="0"/>
          </a:p>
          <a:p>
            <a:r>
              <a:rPr lang="en-US" dirty="0" smtClean="0"/>
              <a:t>Training workshops in 6 states complemented by virtual training (DVDs to facilitate replication);</a:t>
            </a:r>
          </a:p>
          <a:p>
            <a:endParaRPr lang="en-US" dirty="0" smtClean="0"/>
          </a:p>
          <a:p>
            <a:r>
              <a:rPr lang="en-US" dirty="0" smtClean="0"/>
              <a:t>Teacher </a:t>
            </a:r>
            <a:r>
              <a:rPr lang="en-US" dirty="0"/>
              <a:t>guidebook </a:t>
            </a:r>
            <a:r>
              <a:rPr lang="en-US" dirty="0" smtClean="0"/>
              <a:t>provided </a:t>
            </a:r>
            <a:r>
              <a:rPr lang="en-US" dirty="0"/>
              <a:t>instructions on teaching and assessment methods for the course material, as well as examples of how to integrate the financial education curriculum into regular school learning.  </a:t>
            </a:r>
            <a:endParaRPr lang="en-US" dirty="0" smtClean="0"/>
          </a:p>
          <a:p>
            <a:endParaRPr lang="en-US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6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Example</a:t>
            </a:r>
            <a:r>
              <a:rPr lang="pt-BR" dirty="0" smtClean="0"/>
              <a:t>: </a:t>
            </a:r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implement</a:t>
            </a:r>
            <a:r>
              <a:rPr lang="pt-BR" dirty="0" smtClean="0"/>
              <a:t> a case-</a:t>
            </a:r>
            <a:r>
              <a:rPr lang="pt-BR" dirty="0" err="1" smtClean="0"/>
              <a:t>study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42D4-F048-4805-9C9D-AACB0F01CE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8577"/>
            <a:ext cx="7281862" cy="470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1214438" y="1714500"/>
            <a:ext cx="3500437" cy="1285875"/>
          </a:xfrm>
          <a:prstGeom prst="wedgeRoundRectCallout">
            <a:avLst>
              <a:gd name="adj1" fmla="val -56049"/>
              <a:gd name="adj2" fmla="val 1326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Contar para os alunos como aprendi a tomar decisões financeiras.</a:t>
            </a: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5715000" y="2000250"/>
            <a:ext cx="3143250" cy="1571625"/>
          </a:xfrm>
          <a:prstGeom prst="wedgeRoundRectCallout">
            <a:avLst>
              <a:gd name="adj1" fmla="val -43243"/>
              <a:gd name="adj2" fmla="val 122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Abrir debate: quem concorda / discorda da posição do autor?</a:t>
            </a:r>
          </a:p>
        </p:txBody>
      </p:sp>
    </p:spTree>
    <p:extLst>
      <p:ext uri="{BB962C8B-B14F-4D97-AF65-F5344CB8AC3E}">
        <p14:creationId xmlns:p14="http://schemas.microsoft.com/office/powerpoint/2010/main" val="2715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1093</Words>
  <Application>Microsoft Office PowerPoint</Application>
  <PresentationFormat>Apresentação na tela (4:3)</PresentationFormat>
  <Paragraphs>210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Civic</vt:lpstr>
      <vt:lpstr>Financial Education and Behavior Formation: Large Scale Experimental Evidence from Brazil</vt:lpstr>
      <vt:lpstr>Agenda</vt:lpstr>
      <vt:lpstr>Financial Education for High School Students </vt:lpstr>
      <vt:lpstr>The program - Pedagogical Strategies</vt:lpstr>
      <vt:lpstr>Book 1 – Short-term situations related to individual context</vt:lpstr>
      <vt:lpstr>Book 2 – Medium term situations</vt:lpstr>
      <vt:lpstr>Book 3 – Social Context</vt:lpstr>
      <vt:lpstr>Teacher’s training and involvement </vt:lpstr>
      <vt:lpstr>Example: How to implement a case-study?</vt:lpstr>
      <vt:lpstr>Impact Evaluation</vt:lpstr>
      <vt:lpstr>Where Do Things Usually Break Down? (1)</vt:lpstr>
      <vt:lpstr>Where Do Things Usually Break Down? (2)</vt:lpstr>
      <vt:lpstr>Where Do Things Usually Break Down? (3)</vt:lpstr>
      <vt:lpstr>Methodology</vt:lpstr>
      <vt:lpstr>Results</vt:lpstr>
      <vt:lpstr>Knowledge</vt:lpstr>
      <vt:lpstr>Positive Impact on Financial Proficiency</vt:lpstr>
      <vt:lpstr>Distribution Shift:  28% more treated students do very well  26% fewer treated students do very poorly</vt:lpstr>
      <vt:lpstr>Behavior</vt:lpstr>
      <vt:lpstr>Percentage of Students who Save</vt:lpstr>
      <vt:lpstr>Percentage of Income Saved</vt:lpstr>
      <vt:lpstr>Students’ Spending Behavior</vt:lpstr>
      <vt:lpstr>Percentage of Student who Make a List of Expenses</vt:lpstr>
      <vt:lpstr>Percentage of Students who Negotiate Prices and/or Payment Methods</vt:lpstr>
      <vt:lpstr>Attitudes towards Future Behavior</vt:lpstr>
      <vt:lpstr>Financial Autonomy Index</vt:lpstr>
      <vt:lpstr>Intention to Save Index</vt:lpstr>
      <vt:lpstr>Spill-over Effects of School Program on Parents</vt:lpstr>
      <vt:lpstr>Positive Lessons</vt:lpstr>
      <vt:lpstr>Dissemination of results at school level </vt:lpstr>
      <vt:lpstr>What’s the Policy Impact?</vt:lpstr>
      <vt:lpstr>Apresentação do PowerPoint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Evaluation of Brazil’s School Based Financial Education Program</dc:title>
  <dc:creator>Miriam Bruhn</dc:creator>
  <cp:lastModifiedBy>Luciana de Souza Leao</cp:lastModifiedBy>
  <cp:revision>461</cp:revision>
  <dcterms:created xsi:type="dcterms:W3CDTF">2010-09-27T09:42:59Z</dcterms:created>
  <dcterms:modified xsi:type="dcterms:W3CDTF">2013-03-05T01:53:07Z</dcterms:modified>
</cp:coreProperties>
</file>