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2" r:id="rId3"/>
    <p:sldId id="348" r:id="rId4"/>
    <p:sldId id="374" r:id="rId5"/>
    <p:sldId id="375" r:id="rId6"/>
    <p:sldId id="366" r:id="rId7"/>
    <p:sldId id="361" r:id="rId8"/>
    <p:sldId id="376" r:id="rId9"/>
    <p:sldId id="377" r:id="rId10"/>
    <p:sldId id="378" r:id="rId11"/>
    <p:sldId id="379" r:id="rId12"/>
    <p:sldId id="380" r:id="rId13"/>
    <p:sldId id="381" r:id="rId14"/>
    <p:sldId id="28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709" autoAdjust="0"/>
  </p:normalViewPr>
  <p:slideViewPr>
    <p:cSldViewPr>
      <p:cViewPr varScale="1">
        <p:scale>
          <a:sx n="69" d="100"/>
          <a:sy n="69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D0B50-0B72-4164-8915-1BBDB16B8D6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FCC95-B0DA-4880-9BB2-467D9658719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smtClean="0"/>
            <a:t>Create awareness and educate consumers on access to financial services, availability of various types of products and their features</a:t>
          </a:r>
          <a:endParaRPr lang="en-US" sz="1800" dirty="0"/>
        </a:p>
      </dgm:t>
    </dgm:pt>
    <dgm:pt modelId="{D81B3712-2868-4AE2-AC42-C1A19BE4272E}" type="parTrans" cxnId="{0C31F305-83C2-42E6-A4F2-0E58CCA2FEBD}">
      <dgm:prSet/>
      <dgm:spPr/>
      <dgm:t>
        <a:bodyPr/>
        <a:lstStyle/>
        <a:p>
          <a:endParaRPr lang="en-US" sz="1600"/>
        </a:p>
      </dgm:t>
    </dgm:pt>
    <dgm:pt modelId="{39D9DC0D-B91A-4FD2-9695-6EA1EF4FBF01}" type="sibTrans" cxnId="{0C31F305-83C2-42E6-A4F2-0E58CCA2FEBD}">
      <dgm:prSet/>
      <dgm:spPr/>
      <dgm:t>
        <a:bodyPr/>
        <a:lstStyle/>
        <a:p>
          <a:endParaRPr lang="en-US" sz="1600"/>
        </a:p>
      </dgm:t>
    </dgm:pt>
    <dgm:pt modelId="{B043E611-0531-4DB6-B62E-8276ECFF6BD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Change attitudes to translate knowledge into behavior</a:t>
          </a:r>
          <a:endParaRPr lang="en-US" sz="1800" dirty="0"/>
        </a:p>
      </dgm:t>
    </dgm:pt>
    <dgm:pt modelId="{25D9DCBA-37F4-4D04-8079-CD26F8136086}" type="parTrans" cxnId="{B429A6AB-456C-45C9-AF92-9390DFCFAF3E}">
      <dgm:prSet/>
      <dgm:spPr/>
      <dgm:t>
        <a:bodyPr/>
        <a:lstStyle/>
        <a:p>
          <a:endParaRPr lang="en-US" sz="1600"/>
        </a:p>
      </dgm:t>
    </dgm:pt>
    <dgm:pt modelId="{0F798D2D-592C-4DE3-8A4D-4B3405FF5514}" type="sibTrans" cxnId="{B429A6AB-456C-45C9-AF92-9390DFCFAF3E}">
      <dgm:prSet/>
      <dgm:spPr/>
      <dgm:t>
        <a:bodyPr/>
        <a:lstStyle/>
        <a:p>
          <a:endParaRPr lang="en-US" sz="1600"/>
        </a:p>
      </dgm:t>
    </dgm:pt>
    <dgm:pt modelId="{E553EAA6-9658-4A64-8751-24856DAD5B5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Make consumers understand their rights and responsibilities as clients of financial services</a:t>
          </a:r>
          <a:endParaRPr lang="en-US" sz="1800" dirty="0"/>
        </a:p>
      </dgm:t>
    </dgm:pt>
    <dgm:pt modelId="{1FFE7ABC-F65B-4AB0-92C0-AAD1AD108C5B}" type="parTrans" cxnId="{E492EB45-C333-4794-8D84-FC9A5C855E2F}">
      <dgm:prSet/>
      <dgm:spPr/>
      <dgm:t>
        <a:bodyPr/>
        <a:lstStyle/>
        <a:p>
          <a:endParaRPr lang="en-US" sz="1600"/>
        </a:p>
      </dgm:t>
    </dgm:pt>
    <dgm:pt modelId="{06A345AD-323E-487F-B12F-E3BB535D2157}" type="sibTrans" cxnId="{E492EB45-C333-4794-8D84-FC9A5C855E2F}">
      <dgm:prSet/>
      <dgm:spPr/>
      <dgm:t>
        <a:bodyPr/>
        <a:lstStyle/>
        <a:p>
          <a:endParaRPr lang="en-US" sz="1600"/>
        </a:p>
      </dgm:t>
    </dgm:pt>
    <dgm:pt modelId="{BB90379E-F683-4F4F-AF68-52FE97E4FBF7}" type="pres">
      <dgm:prSet presAssocID="{E3DD0B50-0B72-4164-8915-1BBDB16B8D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24215-D2D3-451C-88DA-758B3DD4ECD1}" type="pres">
      <dgm:prSet presAssocID="{F65FCC95-B0DA-4880-9BB2-467D9658719E}" presName="parentLin" presStyleCnt="0"/>
      <dgm:spPr/>
    </dgm:pt>
    <dgm:pt modelId="{E6795168-F8E2-4BFF-956D-02E4D626A978}" type="pres">
      <dgm:prSet presAssocID="{F65FCC95-B0DA-4880-9BB2-467D9658719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8B0588-E86F-467E-805A-A34317DF7ABB}" type="pres">
      <dgm:prSet presAssocID="{F65FCC95-B0DA-4880-9BB2-467D9658719E}" presName="parentText" presStyleLbl="node1" presStyleIdx="0" presStyleCnt="3" custScaleX="1367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7B63D-CA13-4B53-9E06-A06F62AD6181}" type="pres">
      <dgm:prSet presAssocID="{F65FCC95-B0DA-4880-9BB2-467D9658719E}" presName="negativeSpace" presStyleCnt="0"/>
      <dgm:spPr/>
    </dgm:pt>
    <dgm:pt modelId="{2B2CB0C7-5AE3-4531-91AF-0B6815C36207}" type="pres">
      <dgm:prSet presAssocID="{F65FCC95-B0DA-4880-9BB2-467D9658719E}" presName="childText" presStyleLbl="conFgAcc1" presStyleIdx="0" presStyleCnt="3">
        <dgm:presLayoutVars>
          <dgm:bulletEnabled val="1"/>
        </dgm:presLayoutVars>
      </dgm:prSet>
      <dgm:spPr/>
    </dgm:pt>
    <dgm:pt modelId="{1EBE782D-DC1C-428F-90CF-2AB317F11F8F}" type="pres">
      <dgm:prSet presAssocID="{39D9DC0D-B91A-4FD2-9695-6EA1EF4FBF01}" presName="spaceBetweenRectangles" presStyleCnt="0"/>
      <dgm:spPr/>
    </dgm:pt>
    <dgm:pt modelId="{68825072-F968-481E-A589-8FBD33EBD36D}" type="pres">
      <dgm:prSet presAssocID="{B043E611-0531-4DB6-B62E-8276ECFF6BD9}" presName="parentLin" presStyleCnt="0"/>
      <dgm:spPr/>
    </dgm:pt>
    <dgm:pt modelId="{D2B0C7B5-F8B0-456F-822A-6883D12EFB2A}" type="pres">
      <dgm:prSet presAssocID="{B043E611-0531-4DB6-B62E-8276ECFF6B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4808E5B-DED5-455D-8C7B-7639B935D58C}" type="pres">
      <dgm:prSet presAssocID="{B043E611-0531-4DB6-B62E-8276ECFF6BD9}" presName="parentText" presStyleLbl="node1" presStyleIdx="1" presStyleCnt="3" custScaleX="1367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FF077-4AA1-4E86-A865-B35AB4AC9F68}" type="pres">
      <dgm:prSet presAssocID="{B043E611-0531-4DB6-B62E-8276ECFF6BD9}" presName="negativeSpace" presStyleCnt="0"/>
      <dgm:spPr/>
    </dgm:pt>
    <dgm:pt modelId="{0B4ABA82-233B-468C-95F8-DF45B67400DA}" type="pres">
      <dgm:prSet presAssocID="{B043E611-0531-4DB6-B62E-8276ECFF6BD9}" presName="childText" presStyleLbl="conFgAcc1" presStyleIdx="1" presStyleCnt="3">
        <dgm:presLayoutVars>
          <dgm:bulletEnabled val="1"/>
        </dgm:presLayoutVars>
      </dgm:prSet>
      <dgm:spPr/>
    </dgm:pt>
    <dgm:pt modelId="{6CD4660D-1269-4DC9-A514-1B893451C8F5}" type="pres">
      <dgm:prSet presAssocID="{0F798D2D-592C-4DE3-8A4D-4B3405FF5514}" presName="spaceBetweenRectangles" presStyleCnt="0"/>
      <dgm:spPr/>
    </dgm:pt>
    <dgm:pt modelId="{7886A9C8-D557-48AF-BA3B-0AC19F71F88A}" type="pres">
      <dgm:prSet presAssocID="{E553EAA6-9658-4A64-8751-24856DAD5B5B}" presName="parentLin" presStyleCnt="0"/>
      <dgm:spPr/>
    </dgm:pt>
    <dgm:pt modelId="{CF3BBF4A-4833-4B82-B174-71E3C67FA6D4}" type="pres">
      <dgm:prSet presAssocID="{E553EAA6-9658-4A64-8751-24856DAD5B5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8C55798-6D34-47E9-B0A6-56EBA6914C01}" type="pres">
      <dgm:prSet presAssocID="{E553EAA6-9658-4A64-8751-24856DAD5B5B}" presName="parentText" presStyleLbl="node1" presStyleIdx="2" presStyleCnt="3" custScaleX="1367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C966A-E926-4B79-9411-FC86312784C1}" type="pres">
      <dgm:prSet presAssocID="{E553EAA6-9658-4A64-8751-24856DAD5B5B}" presName="negativeSpace" presStyleCnt="0"/>
      <dgm:spPr/>
    </dgm:pt>
    <dgm:pt modelId="{5DA7F08E-CB5B-491B-89CB-C8E23C8242FF}" type="pres">
      <dgm:prSet presAssocID="{E553EAA6-9658-4A64-8751-24856DAD5B5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92EB45-C333-4794-8D84-FC9A5C855E2F}" srcId="{E3DD0B50-0B72-4164-8915-1BBDB16B8D66}" destId="{E553EAA6-9658-4A64-8751-24856DAD5B5B}" srcOrd="2" destOrd="0" parTransId="{1FFE7ABC-F65B-4AB0-92C0-AAD1AD108C5B}" sibTransId="{06A345AD-323E-487F-B12F-E3BB535D2157}"/>
    <dgm:cxn modelId="{88023936-1880-4EFB-908D-45693D47B8C3}" type="presOf" srcId="{E3DD0B50-0B72-4164-8915-1BBDB16B8D66}" destId="{BB90379E-F683-4F4F-AF68-52FE97E4FBF7}" srcOrd="0" destOrd="0" presId="urn:microsoft.com/office/officeart/2005/8/layout/list1"/>
    <dgm:cxn modelId="{156E3CF9-BBBD-4F77-A7D4-9541D190BEBE}" type="presOf" srcId="{E553EAA6-9658-4A64-8751-24856DAD5B5B}" destId="{78C55798-6D34-47E9-B0A6-56EBA6914C01}" srcOrd="1" destOrd="0" presId="urn:microsoft.com/office/officeart/2005/8/layout/list1"/>
    <dgm:cxn modelId="{3E3B55B4-33EA-4D14-A4A8-8097A665E32D}" type="presOf" srcId="{B043E611-0531-4DB6-B62E-8276ECFF6BD9}" destId="{D2B0C7B5-F8B0-456F-822A-6883D12EFB2A}" srcOrd="0" destOrd="0" presId="urn:microsoft.com/office/officeart/2005/8/layout/list1"/>
    <dgm:cxn modelId="{DB9675B6-4C34-4EBB-AA87-B4715CEACD36}" type="presOf" srcId="{E553EAA6-9658-4A64-8751-24856DAD5B5B}" destId="{CF3BBF4A-4833-4B82-B174-71E3C67FA6D4}" srcOrd="0" destOrd="0" presId="urn:microsoft.com/office/officeart/2005/8/layout/list1"/>
    <dgm:cxn modelId="{AEB229DE-B348-41D9-9516-87506E4F0DCB}" type="presOf" srcId="{F65FCC95-B0DA-4880-9BB2-467D9658719E}" destId="{E6795168-F8E2-4BFF-956D-02E4D626A978}" srcOrd="0" destOrd="0" presId="urn:microsoft.com/office/officeart/2005/8/layout/list1"/>
    <dgm:cxn modelId="{6DEB5271-17D9-479A-9AB0-962288CC474F}" type="presOf" srcId="{B043E611-0531-4DB6-B62E-8276ECFF6BD9}" destId="{44808E5B-DED5-455D-8C7B-7639B935D58C}" srcOrd="1" destOrd="0" presId="urn:microsoft.com/office/officeart/2005/8/layout/list1"/>
    <dgm:cxn modelId="{0C31F305-83C2-42E6-A4F2-0E58CCA2FEBD}" srcId="{E3DD0B50-0B72-4164-8915-1BBDB16B8D66}" destId="{F65FCC95-B0DA-4880-9BB2-467D9658719E}" srcOrd="0" destOrd="0" parTransId="{D81B3712-2868-4AE2-AC42-C1A19BE4272E}" sibTransId="{39D9DC0D-B91A-4FD2-9695-6EA1EF4FBF01}"/>
    <dgm:cxn modelId="{C894612B-F7AF-46D8-ACB8-6610F11E03DB}" type="presOf" srcId="{F65FCC95-B0DA-4880-9BB2-467D9658719E}" destId="{128B0588-E86F-467E-805A-A34317DF7ABB}" srcOrd="1" destOrd="0" presId="urn:microsoft.com/office/officeart/2005/8/layout/list1"/>
    <dgm:cxn modelId="{B429A6AB-456C-45C9-AF92-9390DFCFAF3E}" srcId="{E3DD0B50-0B72-4164-8915-1BBDB16B8D66}" destId="{B043E611-0531-4DB6-B62E-8276ECFF6BD9}" srcOrd="1" destOrd="0" parTransId="{25D9DCBA-37F4-4D04-8079-CD26F8136086}" sibTransId="{0F798D2D-592C-4DE3-8A4D-4B3405FF5514}"/>
    <dgm:cxn modelId="{33F36D62-C3D4-4A55-AE42-3D380CA5A383}" type="presParOf" srcId="{BB90379E-F683-4F4F-AF68-52FE97E4FBF7}" destId="{44224215-D2D3-451C-88DA-758B3DD4ECD1}" srcOrd="0" destOrd="0" presId="urn:microsoft.com/office/officeart/2005/8/layout/list1"/>
    <dgm:cxn modelId="{B25FF123-2E45-4CF6-8FB8-D7CBAFD2E440}" type="presParOf" srcId="{44224215-D2D3-451C-88DA-758B3DD4ECD1}" destId="{E6795168-F8E2-4BFF-956D-02E4D626A978}" srcOrd="0" destOrd="0" presId="urn:microsoft.com/office/officeart/2005/8/layout/list1"/>
    <dgm:cxn modelId="{E0A27ECB-3F0C-45B8-B305-787D336CBFFA}" type="presParOf" srcId="{44224215-D2D3-451C-88DA-758B3DD4ECD1}" destId="{128B0588-E86F-467E-805A-A34317DF7ABB}" srcOrd="1" destOrd="0" presId="urn:microsoft.com/office/officeart/2005/8/layout/list1"/>
    <dgm:cxn modelId="{55F3EF6C-0F4E-4FA9-A1EB-29326AFF996D}" type="presParOf" srcId="{BB90379E-F683-4F4F-AF68-52FE97E4FBF7}" destId="{7F47B63D-CA13-4B53-9E06-A06F62AD6181}" srcOrd="1" destOrd="0" presId="urn:microsoft.com/office/officeart/2005/8/layout/list1"/>
    <dgm:cxn modelId="{C34F7BC8-E468-4811-8C12-A6A4DFEBFE8C}" type="presParOf" srcId="{BB90379E-F683-4F4F-AF68-52FE97E4FBF7}" destId="{2B2CB0C7-5AE3-4531-91AF-0B6815C36207}" srcOrd="2" destOrd="0" presId="urn:microsoft.com/office/officeart/2005/8/layout/list1"/>
    <dgm:cxn modelId="{DDC970F7-B91B-430A-B60F-9D0BC55E2EF3}" type="presParOf" srcId="{BB90379E-F683-4F4F-AF68-52FE97E4FBF7}" destId="{1EBE782D-DC1C-428F-90CF-2AB317F11F8F}" srcOrd="3" destOrd="0" presId="urn:microsoft.com/office/officeart/2005/8/layout/list1"/>
    <dgm:cxn modelId="{0E486CDA-32C6-44FE-A460-70FD0B133664}" type="presParOf" srcId="{BB90379E-F683-4F4F-AF68-52FE97E4FBF7}" destId="{68825072-F968-481E-A589-8FBD33EBD36D}" srcOrd="4" destOrd="0" presId="urn:microsoft.com/office/officeart/2005/8/layout/list1"/>
    <dgm:cxn modelId="{13B73861-2F24-422A-B715-0AA29143AFB2}" type="presParOf" srcId="{68825072-F968-481E-A589-8FBD33EBD36D}" destId="{D2B0C7B5-F8B0-456F-822A-6883D12EFB2A}" srcOrd="0" destOrd="0" presId="urn:microsoft.com/office/officeart/2005/8/layout/list1"/>
    <dgm:cxn modelId="{456D50D4-A9E1-4173-9B06-BD56E49835F0}" type="presParOf" srcId="{68825072-F968-481E-A589-8FBD33EBD36D}" destId="{44808E5B-DED5-455D-8C7B-7639B935D58C}" srcOrd="1" destOrd="0" presId="urn:microsoft.com/office/officeart/2005/8/layout/list1"/>
    <dgm:cxn modelId="{5572A19D-E5EF-4369-9E6E-D0AA43B19DFB}" type="presParOf" srcId="{BB90379E-F683-4F4F-AF68-52FE97E4FBF7}" destId="{264FF077-4AA1-4E86-A865-B35AB4AC9F68}" srcOrd="5" destOrd="0" presId="urn:microsoft.com/office/officeart/2005/8/layout/list1"/>
    <dgm:cxn modelId="{1806CEC7-96F0-456E-AD24-A447127B1F43}" type="presParOf" srcId="{BB90379E-F683-4F4F-AF68-52FE97E4FBF7}" destId="{0B4ABA82-233B-468C-95F8-DF45B67400DA}" srcOrd="6" destOrd="0" presId="urn:microsoft.com/office/officeart/2005/8/layout/list1"/>
    <dgm:cxn modelId="{9EC5F3F5-CD24-4BC9-AA80-637EE6EAF553}" type="presParOf" srcId="{BB90379E-F683-4F4F-AF68-52FE97E4FBF7}" destId="{6CD4660D-1269-4DC9-A514-1B893451C8F5}" srcOrd="7" destOrd="0" presId="urn:microsoft.com/office/officeart/2005/8/layout/list1"/>
    <dgm:cxn modelId="{A5895437-EF16-4C17-8DD6-B095655099BA}" type="presParOf" srcId="{BB90379E-F683-4F4F-AF68-52FE97E4FBF7}" destId="{7886A9C8-D557-48AF-BA3B-0AC19F71F88A}" srcOrd="8" destOrd="0" presId="urn:microsoft.com/office/officeart/2005/8/layout/list1"/>
    <dgm:cxn modelId="{FFB3C94C-DA8A-4F26-83D3-E6B444D5FD43}" type="presParOf" srcId="{7886A9C8-D557-48AF-BA3B-0AC19F71F88A}" destId="{CF3BBF4A-4833-4B82-B174-71E3C67FA6D4}" srcOrd="0" destOrd="0" presId="urn:microsoft.com/office/officeart/2005/8/layout/list1"/>
    <dgm:cxn modelId="{DB8A8FA6-AD41-4F80-8DA2-32E3CB58C52E}" type="presParOf" srcId="{7886A9C8-D557-48AF-BA3B-0AC19F71F88A}" destId="{78C55798-6D34-47E9-B0A6-56EBA6914C01}" srcOrd="1" destOrd="0" presId="urn:microsoft.com/office/officeart/2005/8/layout/list1"/>
    <dgm:cxn modelId="{802BAE02-6FD6-4209-9A8C-7F48C483BD4F}" type="presParOf" srcId="{BB90379E-F683-4F4F-AF68-52FE97E4FBF7}" destId="{B50C966A-E926-4B79-9411-FC86312784C1}" srcOrd="9" destOrd="0" presId="urn:microsoft.com/office/officeart/2005/8/layout/list1"/>
    <dgm:cxn modelId="{D2036CEA-B3C9-4723-80AE-96A238059686}" type="presParOf" srcId="{BB90379E-F683-4F4F-AF68-52FE97E4FBF7}" destId="{5DA7F08E-CB5B-491B-89CB-C8E23C8242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9EC52-4744-4A28-A508-21BB1C927B4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212FA-6CCB-4210-B20D-A1655D95A3DD}">
      <dgm:prSet phldrT="[Text]"/>
      <dgm:spPr/>
      <dgm:t>
        <a:bodyPr/>
        <a:lstStyle/>
        <a:p>
          <a:r>
            <a:rPr lang="en-US" dirty="0" smtClean="0"/>
            <a:t>Basic Financial Education</a:t>
          </a:r>
          <a:endParaRPr lang="en-US" dirty="0"/>
        </a:p>
      </dgm:t>
    </dgm:pt>
    <dgm:pt modelId="{61D460B1-B643-4427-A1BB-13D8E3E7BCFE}" type="parTrans" cxnId="{99E1D3CB-BF0F-4B48-A5E0-7E63B1117EAD}">
      <dgm:prSet/>
      <dgm:spPr/>
      <dgm:t>
        <a:bodyPr/>
        <a:lstStyle/>
        <a:p>
          <a:endParaRPr lang="en-US"/>
        </a:p>
      </dgm:t>
    </dgm:pt>
    <dgm:pt modelId="{6BEB035D-1213-44FA-A7BB-DC58BCAF5A5F}" type="sibTrans" cxnId="{99E1D3CB-BF0F-4B48-A5E0-7E63B1117EAD}">
      <dgm:prSet/>
      <dgm:spPr/>
      <dgm:t>
        <a:bodyPr/>
        <a:lstStyle/>
        <a:p>
          <a:endParaRPr lang="en-US"/>
        </a:p>
      </dgm:t>
    </dgm:pt>
    <dgm:pt modelId="{ECD08955-9BD6-4834-B020-0204FBDD5365}">
      <dgm:prSet phldrT="[Text]" custT="1"/>
      <dgm:spPr/>
      <dgm:t>
        <a:bodyPr/>
        <a:lstStyle/>
        <a:p>
          <a:pPr algn="just"/>
          <a:r>
            <a:rPr lang="en-US" sz="1600" dirty="0" smtClean="0"/>
            <a:t>Consists of fundamental tenets of financial well being</a:t>
          </a:r>
          <a:endParaRPr lang="en-US" sz="1600" dirty="0"/>
        </a:p>
      </dgm:t>
    </dgm:pt>
    <dgm:pt modelId="{813FB92F-18BE-46AA-9E64-683F379FB850}" type="parTrans" cxnId="{B81968E2-B034-4867-ABFD-1942C4C3227D}">
      <dgm:prSet/>
      <dgm:spPr/>
      <dgm:t>
        <a:bodyPr/>
        <a:lstStyle/>
        <a:p>
          <a:endParaRPr lang="en-US"/>
        </a:p>
      </dgm:t>
    </dgm:pt>
    <dgm:pt modelId="{017C7E18-2F15-4E25-A459-9AA3599F634B}" type="sibTrans" cxnId="{B81968E2-B034-4867-ABFD-1942C4C3227D}">
      <dgm:prSet/>
      <dgm:spPr/>
      <dgm:t>
        <a:bodyPr/>
        <a:lstStyle/>
        <a:p>
          <a:endParaRPr lang="en-US"/>
        </a:p>
      </dgm:t>
    </dgm:pt>
    <dgm:pt modelId="{1229F23D-14EF-4F52-9885-CEFA9F460A99}">
      <dgm:prSet phldrT="[Text]" custT="1"/>
      <dgm:spPr/>
      <dgm:t>
        <a:bodyPr/>
        <a:lstStyle/>
        <a:p>
          <a:pPr algn="just"/>
          <a:r>
            <a:rPr lang="en-US" sz="1600" dirty="0" smtClean="0"/>
            <a:t>Delivered through – Schools, Employers, NGOs, etc</a:t>
          </a:r>
          <a:endParaRPr lang="en-US" sz="1600" dirty="0"/>
        </a:p>
      </dgm:t>
    </dgm:pt>
    <dgm:pt modelId="{FC8111AE-7628-4896-9F8B-FF0D818A860D}" type="parTrans" cxnId="{0B9136A3-C234-4E64-B952-558EB301E3E2}">
      <dgm:prSet/>
      <dgm:spPr/>
      <dgm:t>
        <a:bodyPr/>
        <a:lstStyle/>
        <a:p>
          <a:endParaRPr lang="en-US"/>
        </a:p>
      </dgm:t>
    </dgm:pt>
    <dgm:pt modelId="{9FAE73BA-D0B9-49FA-B521-4933B7DAC38E}" type="sibTrans" cxnId="{0B9136A3-C234-4E64-B952-558EB301E3E2}">
      <dgm:prSet/>
      <dgm:spPr/>
      <dgm:t>
        <a:bodyPr/>
        <a:lstStyle/>
        <a:p>
          <a:endParaRPr lang="en-US"/>
        </a:p>
      </dgm:t>
    </dgm:pt>
    <dgm:pt modelId="{3D183713-F579-4B9F-BFDF-5052EFDAA702}">
      <dgm:prSet phldrT="[Text]"/>
      <dgm:spPr/>
      <dgm:t>
        <a:bodyPr/>
        <a:lstStyle/>
        <a:p>
          <a:r>
            <a:rPr lang="en-US" dirty="0" smtClean="0"/>
            <a:t>Sector Focused Financial Education</a:t>
          </a:r>
          <a:endParaRPr lang="en-US" dirty="0"/>
        </a:p>
      </dgm:t>
    </dgm:pt>
    <dgm:pt modelId="{24A60757-F144-4389-A498-78D6AA58CE34}" type="parTrans" cxnId="{9B3B612F-5142-41EF-A4AE-5E562C83732D}">
      <dgm:prSet/>
      <dgm:spPr/>
      <dgm:t>
        <a:bodyPr/>
        <a:lstStyle/>
        <a:p>
          <a:endParaRPr lang="en-US"/>
        </a:p>
      </dgm:t>
    </dgm:pt>
    <dgm:pt modelId="{3C57D7DC-7CC2-41DF-A92E-9DC7EBA40E8B}" type="sibTrans" cxnId="{9B3B612F-5142-41EF-A4AE-5E562C83732D}">
      <dgm:prSet/>
      <dgm:spPr/>
      <dgm:t>
        <a:bodyPr/>
        <a:lstStyle/>
        <a:p>
          <a:endParaRPr lang="en-US"/>
        </a:p>
      </dgm:t>
    </dgm:pt>
    <dgm:pt modelId="{75BA9A3A-9EB1-4289-849F-E3BA2B24AFF9}">
      <dgm:prSet phldrT="[Text]" custT="1"/>
      <dgm:spPr/>
      <dgm:t>
        <a:bodyPr/>
        <a:lstStyle/>
        <a:p>
          <a:pPr algn="just"/>
          <a:r>
            <a:rPr lang="en-US" sz="1600" dirty="0" smtClean="0"/>
            <a:t>Consists of basics of Stock Exchange mechanism, Clearing &amp; Settlement Mechanism, Net-Banking, Loans &amp; guarantees, Life &amp; Non- Life Insurance, etc</a:t>
          </a:r>
          <a:endParaRPr lang="en-US" sz="1600" dirty="0"/>
        </a:p>
      </dgm:t>
    </dgm:pt>
    <dgm:pt modelId="{63BC0E0D-075E-4A49-BFD3-7C033E475A2D}" type="parTrans" cxnId="{25E80D45-4403-4D00-8FC4-630DEB66EC89}">
      <dgm:prSet/>
      <dgm:spPr/>
      <dgm:t>
        <a:bodyPr/>
        <a:lstStyle/>
        <a:p>
          <a:endParaRPr lang="en-US"/>
        </a:p>
      </dgm:t>
    </dgm:pt>
    <dgm:pt modelId="{5A091E2D-9A73-45A3-8BCB-C2E97717CD84}" type="sibTrans" cxnId="{25E80D45-4403-4D00-8FC4-630DEB66EC89}">
      <dgm:prSet/>
      <dgm:spPr/>
      <dgm:t>
        <a:bodyPr/>
        <a:lstStyle/>
        <a:p>
          <a:endParaRPr lang="en-US"/>
        </a:p>
      </dgm:t>
    </dgm:pt>
    <dgm:pt modelId="{6E95A9C6-5036-4944-A834-5E085F5426C9}">
      <dgm:prSet phldrT="[Text]" custT="1"/>
      <dgm:spPr/>
      <dgm:t>
        <a:bodyPr/>
        <a:lstStyle/>
        <a:p>
          <a:pPr algn="just"/>
          <a:r>
            <a:rPr lang="en-US" sz="1600" dirty="0" smtClean="0"/>
            <a:t>Delivered through – Financial Sector Regulators and Intermediaries</a:t>
          </a:r>
          <a:endParaRPr lang="en-US" sz="1600" dirty="0"/>
        </a:p>
      </dgm:t>
    </dgm:pt>
    <dgm:pt modelId="{F9D0FF3A-3298-499C-80AC-39F4B02BCAA4}" type="parTrans" cxnId="{715452EA-2213-4DB0-8CD8-CACCF13B0D6B}">
      <dgm:prSet/>
      <dgm:spPr/>
      <dgm:t>
        <a:bodyPr/>
        <a:lstStyle/>
        <a:p>
          <a:endParaRPr lang="en-US"/>
        </a:p>
      </dgm:t>
    </dgm:pt>
    <dgm:pt modelId="{163D2C86-9377-4A0A-AAC3-AC04991E4B41}" type="sibTrans" cxnId="{715452EA-2213-4DB0-8CD8-CACCF13B0D6B}">
      <dgm:prSet/>
      <dgm:spPr/>
      <dgm:t>
        <a:bodyPr/>
        <a:lstStyle/>
        <a:p>
          <a:endParaRPr lang="en-US"/>
        </a:p>
      </dgm:t>
    </dgm:pt>
    <dgm:pt modelId="{E199A70C-2E08-49C5-87F8-B602EB428650}">
      <dgm:prSet phldrT="[Text]"/>
      <dgm:spPr/>
      <dgm:t>
        <a:bodyPr/>
        <a:lstStyle/>
        <a:p>
          <a:r>
            <a:rPr lang="en-US" dirty="0" smtClean="0"/>
            <a:t>Product Education</a:t>
          </a:r>
          <a:endParaRPr lang="en-US" dirty="0"/>
        </a:p>
      </dgm:t>
    </dgm:pt>
    <dgm:pt modelId="{73E38F90-811A-4DBF-80D4-95FAF6660867}" type="parTrans" cxnId="{6C7679E7-A5E8-4782-97C8-F3BE97ECB0CB}">
      <dgm:prSet/>
      <dgm:spPr/>
      <dgm:t>
        <a:bodyPr/>
        <a:lstStyle/>
        <a:p>
          <a:endParaRPr lang="en-US"/>
        </a:p>
      </dgm:t>
    </dgm:pt>
    <dgm:pt modelId="{D95BE464-B282-440D-BF41-5FF79D730C9F}" type="sibTrans" cxnId="{6C7679E7-A5E8-4782-97C8-F3BE97ECB0CB}">
      <dgm:prSet/>
      <dgm:spPr/>
      <dgm:t>
        <a:bodyPr/>
        <a:lstStyle/>
        <a:p>
          <a:endParaRPr lang="en-US"/>
        </a:p>
      </dgm:t>
    </dgm:pt>
    <dgm:pt modelId="{93E3B594-9796-4ABE-BCA6-EBFC9B0C1CE0}">
      <dgm:prSet phldrT="[Text]" custT="1"/>
      <dgm:spPr/>
      <dgm:t>
        <a:bodyPr/>
        <a:lstStyle/>
        <a:p>
          <a:pPr algn="just"/>
          <a:r>
            <a:rPr lang="en-US" sz="1600" dirty="0" smtClean="0"/>
            <a:t>Consists of educating the consumer about various products available</a:t>
          </a:r>
          <a:endParaRPr lang="en-US" sz="1600" dirty="0"/>
        </a:p>
      </dgm:t>
    </dgm:pt>
    <dgm:pt modelId="{F6B8F343-B86D-487B-8382-B3D1D95723B9}" type="parTrans" cxnId="{3080FF80-4FC3-4BEC-A980-EBE7A4C9EC05}">
      <dgm:prSet/>
      <dgm:spPr/>
      <dgm:t>
        <a:bodyPr/>
        <a:lstStyle/>
        <a:p>
          <a:endParaRPr lang="en-US"/>
        </a:p>
      </dgm:t>
    </dgm:pt>
    <dgm:pt modelId="{7F969217-118C-40BE-AB34-CF0A6969819F}" type="sibTrans" cxnId="{3080FF80-4FC3-4BEC-A980-EBE7A4C9EC05}">
      <dgm:prSet/>
      <dgm:spPr/>
      <dgm:t>
        <a:bodyPr/>
        <a:lstStyle/>
        <a:p>
          <a:endParaRPr lang="en-US"/>
        </a:p>
      </dgm:t>
    </dgm:pt>
    <dgm:pt modelId="{B0151DC1-B19F-4146-9AF2-84649484925E}">
      <dgm:prSet phldrT="[Text]" custT="1"/>
      <dgm:spPr/>
      <dgm:t>
        <a:bodyPr/>
        <a:lstStyle/>
        <a:p>
          <a:pPr algn="just"/>
          <a:r>
            <a:rPr lang="en-US" sz="1600" dirty="0" smtClean="0"/>
            <a:t>Target Groups – School Children, Employees, Home makers, etc</a:t>
          </a:r>
          <a:endParaRPr lang="en-US" sz="1600" dirty="0"/>
        </a:p>
      </dgm:t>
    </dgm:pt>
    <dgm:pt modelId="{130A2CB8-DA52-4804-B78F-4BED92DE4252}" type="parTrans" cxnId="{A0513402-61B5-432F-ABBF-84119459BABC}">
      <dgm:prSet/>
      <dgm:spPr/>
      <dgm:t>
        <a:bodyPr/>
        <a:lstStyle/>
        <a:p>
          <a:endParaRPr lang="en-US"/>
        </a:p>
      </dgm:t>
    </dgm:pt>
    <dgm:pt modelId="{6AFF817E-7E97-4B5A-970F-0B456593BC99}" type="sibTrans" cxnId="{A0513402-61B5-432F-ABBF-84119459BABC}">
      <dgm:prSet/>
      <dgm:spPr/>
      <dgm:t>
        <a:bodyPr/>
        <a:lstStyle/>
        <a:p>
          <a:endParaRPr lang="en-US"/>
        </a:p>
      </dgm:t>
    </dgm:pt>
    <dgm:pt modelId="{746ED020-4AA3-441C-A8EC-2B7BCCE2F99A}">
      <dgm:prSet phldrT="[Text]" custT="1"/>
      <dgm:spPr/>
      <dgm:t>
        <a:bodyPr/>
        <a:lstStyle/>
        <a:p>
          <a:pPr algn="just"/>
          <a:r>
            <a:rPr lang="en-US" sz="1600" dirty="0" smtClean="0"/>
            <a:t>Target Groups – Actual &amp; Potential Investors in the Financial Market Segments</a:t>
          </a:r>
          <a:endParaRPr lang="en-US" sz="1600" dirty="0"/>
        </a:p>
      </dgm:t>
    </dgm:pt>
    <dgm:pt modelId="{FBC0FBC0-C9F2-4EF8-8B5A-78B1E0ED0411}" type="parTrans" cxnId="{DB5197A1-1B26-4526-B43C-4836814622EF}">
      <dgm:prSet/>
      <dgm:spPr/>
      <dgm:t>
        <a:bodyPr/>
        <a:lstStyle/>
        <a:p>
          <a:endParaRPr lang="en-US"/>
        </a:p>
      </dgm:t>
    </dgm:pt>
    <dgm:pt modelId="{7D363E12-AE41-4A89-8EDA-560DF376811A}" type="sibTrans" cxnId="{DB5197A1-1B26-4526-B43C-4836814622EF}">
      <dgm:prSet/>
      <dgm:spPr/>
      <dgm:t>
        <a:bodyPr/>
        <a:lstStyle/>
        <a:p>
          <a:endParaRPr lang="en-US"/>
        </a:p>
      </dgm:t>
    </dgm:pt>
    <dgm:pt modelId="{DA551B2A-C9B6-4BF5-BBEE-BA4A7B9842BA}">
      <dgm:prSet phldrT="[Text]" custT="1"/>
      <dgm:spPr/>
      <dgm:t>
        <a:bodyPr/>
        <a:lstStyle/>
        <a:p>
          <a:pPr algn="just"/>
          <a:r>
            <a:rPr lang="en-US" sz="1600" dirty="0" smtClean="0"/>
            <a:t>Target Groups – Consumers of Financial Products especially at the Point of Sale</a:t>
          </a:r>
          <a:endParaRPr lang="en-US" sz="1600" dirty="0"/>
        </a:p>
      </dgm:t>
    </dgm:pt>
    <dgm:pt modelId="{F92DF229-48D3-498E-B8B0-DF85B678D161}" type="sibTrans" cxnId="{D914ABC9-7226-49AA-8413-4EE4081BE289}">
      <dgm:prSet/>
      <dgm:spPr/>
      <dgm:t>
        <a:bodyPr/>
        <a:lstStyle/>
        <a:p>
          <a:endParaRPr lang="en-US"/>
        </a:p>
      </dgm:t>
    </dgm:pt>
    <dgm:pt modelId="{30809F42-5C79-4E90-9304-8F820BFB34E0}" type="parTrans" cxnId="{D914ABC9-7226-49AA-8413-4EE4081BE289}">
      <dgm:prSet/>
      <dgm:spPr/>
      <dgm:t>
        <a:bodyPr/>
        <a:lstStyle/>
        <a:p>
          <a:endParaRPr lang="en-US"/>
        </a:p>
      </dgm:t>
    </dgm:pt>
    <dgm:pt modelId="{9947F432-26C3-488F-85E5-7BCA1831C8F4}">
      <dgm:prSet phldrT="[Text]" custT="1"/>
      <dgm:spPr/>
      <dgm:t>
        <a:bodyPr/>
        <a:lstStyle/>
        <a:p>
          <a:pPr algn="just"/>
          <a:r>
            <a:rPr lang="en-US" sz="1600" dirty="0" smtClean="0"/>
            <a:t>Delivered through – Industry Associations (IBA, AMFI, FIMMDA, FEDAI, etc), Manufacturers of Financial Products, Regulators, etc</a:t>
          </a:r>
          <a:endParaRPr lang="en-US" sz="1600" dirty="0"/>
        </a:p>
      </dgm:t>
    </dgm:pt>
    <dgm:pt modelId="{E7E03EB1-619B-4D0C-970E-1933152DB9CB}" type="parTrans" cxnId="{FEC516D1-AF0C-460E-9CD6-C1112AEF05CE}">
      <dgm:prSet/>
      <dgm:spPr/>
      <dgm:t>
        <a:bodyPr/>
        <a:lstStyle/>
        <a:p>
          <a:endParaRPr lang="en-US"/>
        </a:p>
      </dgm:t>
    </dgm:pt>
    <dgm:pt modelId="{AA848C2B-BB09-482A-9081-8B01592FF790}" type="sibTrans" cxnId="{FEC516D1-AF0C-460E-9CD6-C1112AEF05CE}">
      <dgm:prSet/>
      <dgm:spPr/>
      <dgm:t>
        <a:bodyPr/>
        <a:lstStyle/>
        <a:p>
          <a:endParaRPr lang="en-US"/>
        </a:p>
      </dgm:t>
    </dgm:pt>
    <dgm:pt modelId="{46A93F04-2EBD-457F-85B2-AA578898C1B7}" type="pres">
      <dgm:prSet presAssocID="{5179EC52-4744-4A28-A508-21BB1C927B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B4D9D-E57C-4459-B267-55CA81F8B567}" type="pres">
      <dgm:prSet presAssocID="{FC6212FA-6CCB-4210-B20D-A1655D95A3DD}" presName="linNode" presStyleCnt="0"/>
      <dgm:spPr/>
    </dgm:pt>
    <dgm:pt modelId="{8B11C532-6FC7-45CF-8264-0F8120412C74}" type="pres">
      <dgm:prSet presAssocID="{FC6212FA-6CCB-4210-B20D-A1655D95A3DD}" presName="parentText" presStyleLbl="node1" presStyleIdx="0" presStyleCnt="3" custScaleX="57700" custLinFactNeighborX="-118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AC156-7EF1-4331-810B-B898551DB28B}" type="pres">
      <dgm:prSet presAssocID="{FC6212FA-6CCB-4210-B20D-A1655D95A3DD}" presName="descendantText" presStyleLbl="alignAccFollowNode1" presStyleIdx="0" presStyleCnt="3" custScaleX="120011" custLinFactNeighborX="4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4E81B-F3FE-41C7-A013-50E2416235A9}" type="pres">
      <dgm:prSet presAssocID="{6BEB035D-1213-44FA-A7BB-DC58BCAF5A5F}" presName="sp" presStyleCnt="0"/>
      <dgm:spPr/>
    </dgm:pt>
    <dgm:pt modelId="{4A40092D-8A7D-4883-95F3-A919237042B2}" type="pres">
      <dgm:prSet presAssocID="{3D183713-F579-4B9F-BFDF-5052EFDAA702}" presName="linNode" presStyleCnt="0"/>
      <dgm:spPr/>
    </dgm:pt>
    <dgm:pt modelId="{5504902A-B951-4538-A766-A1F14F5B1F5F}" type="pres">
      <dgm:prSet presAssocID="{3D183713-F579-4B9F-BFDF-5052EFDAA702}" presName="parentText" presStyleLbl="node1" presStyleIdx="1" presStyleCnt="3" custScaleX="57700" custLinFactNeighborX="-118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90BCD-6FDE-43A2-819E-01F76934A950}" type="pres">
      <dgm:prSet presAssocID="{3D183713-F579-4B9F-BFDF-5052EFDAA702}" presName="descendantText" presStyleLbl="alignAccFollowNode1" presStyleIdx="1" presStyleCnt="3" custScaleX="121913" custScaleY="112733" custLinFactNeighborX="2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E9145-36ED-412C-BD5A-B0BFEB4E8AB5}" type="pres">
      <dgm:prSet presAssocID="{3C57D7DC-7CC2-41DF-A92E-9DC7EBA40E8B}" presName="sp" presStyleCnt="0"/>
      <dgm:spPr/>
    </dgm:pt>
    <dgm:pt modelId="{8040E7F3-8F5E-487E-9654-87326B4CADAA}" type="pres">
      <dgm:prSet presAssocID="{E199A70C-2E08-49C5-87F8-B602EB428650}" presName="linNode" presStyleCnt="0"/>
      <dgm:spPr/>
    </dgm:pt>
    <dgm:pt modelId="{DAFE22B7-C217-431A-A126-523756EC5DF5}" type="pres">
      <dgm:prSet presAssocID="{E199A70C-2E08-49C5-87F8-B602EB428650}" presName="parentText" presStyleLbl="node1" presStyleIdx="2" presStyleCnt="3" custScaleX="57700" custLinFactNeighborX="-118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918E0-FCDB-497F-843B-316FAD973D19}" type="pres">
      <dgm:prSet presAssocID="{E199A70C-2E08-49C5-87F8-B602EB428650}" presName="descendantText" presStyleLbl="alignAccFollowNode1" presStyleIdx="2" presStyleCnt="3" custScaleX="120011" custLinFactNeighborX="4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516D1-AF0C-460E-9CD6-C1112AEF05CE}" srcId="{E199A70C-2E08-49C5-87F8-B602EB428650}" destId="{9947F432-26C3-488F-85E5-7BCA1831C8F4}" srcOrd="2" destOrd="0" parTransId="{E7E03EB1-619B-4D0C-970E-1933152DB9CB}" sibTransId="{AA848C2B-BB09-482A-9081-8B01592FF790}"/>
    <dgm:cxn modelId="{D914ABC9-7226-49AA-8413-4EE4081BE289}" srcId="{E199A70C-2E08-49C5-87F8-B602EB428650}" destId="{DA551B2A-C9B6-4BF5-BBEE-BA4A7B9842BA}" srcOrd="1" destOrd="0" parTransId="{30809F42-5C79-4E90-9304-8F820BFB34E0}" sibTransId="{F92DF229-48D3-498E-B8B0-DF85B678D161}"/>
    <dgm:cxn modelId="{AEA89E4E-AF6A-40DD-A1C4-067CCAE93CC4}" type="presOf" srcId="{3D183713-F579-4B9F-BFDF-5052EFDAA702}" destId="{5504902A-B951-4538-A766-A1F14F5B1F5F}" srcOrd="0" destOrd="0" presId="urn:microsoft.com/office/officeart/2005/8/layout/vList5"/>
    <dgm:cxn modelId="{6C7679E7-A5E8-4782-97C8-F3BE97ECB0CB}" srcId="{5179EC52-4744-4A28-A508-21BB1C927B45}" destId="{E199A70C-2E08-49C5-87F8-B602EB428650}" srcOrd="2" destOrd="0" parTransId="{73E38F90-811A-4DBF-80D4-95FAF6660867}" sibTransId="{D95BE464-B282-440D-BF41-5FF79D730C9F}"/>
    <dgm:cxn modelId="{0B9136A3-C234-4E64-B952-558EB301E3E2}" srcId="{FC6212FA-6CCB-4210-B20D-A1655D95A3DD}" destId="{1229F23D-14EF-4F52-9885-CEFA9F460A99}" srcOrd="2" destOrd="0" parTransId="{FC8111AE-7628-4896-9F8B-FF0D818A860D}" sibTransId="{9FAE73BA-D0B9-49FA-B521-4933B7DAC38E}"/>
    <dgm:cxn modelId="{25E80D45-4403-4D00-8FC4-630DEB66EC89}" srcId="{3D183713-F579-4B9F-BFDF-5052EFDAA702}" destId="{75BA9A3A-9EB1-4289-849F-E3BA2B24AFF9}" srcOrd="0" destOrd="0" parTransId="{63BC0E0D-075E-4A49-BFD3-7C033E475A2D}" sibTransId="{5A091E2D-9A73-45A3-8BCB-C2E97717CD84}"/>
    <dgm:cxn modelId="{9B3B612F-5142-41EF-A4AE-5E562C83732D}" srcId="{5179EC52-4744-4A28-A508-21BB1C927B45}" destId="{3D183713-F579-4B9F-BFDF-5052EFDAA702}" srcOrd="1" destOrd="0" parTransId="{24A60757-F144-4389-A498-78D6AA58CE34}" sibTransId="{3C57D7DC-7CC2-41DF-A92E-9DC7EBA40E8B}"/>
    <dgm:cxn modelId="{3080FF80-4FC3-4BEC-A980-EBE7A4C9EC05}" srcId="{E199A70C-2E08-49C5-87F8-B602EB428650}" destId="{93E3B594-9796-4ABE-BCA6-EBFC9B0C1CE0}" srcOrd="0" destOrd="0" parTransId="{F6B8F343-B86D-487B-8382-B3D1D95723B9}" sibTransId="{7F969217-118C-40BE-AB34-CF0A6969819F}"/>
    <dgm:cxn modelId="{EFC9810C-3611-4251-AC05-1E49CCC5BBEC}" type="presOf" srcId="{DA551B2A-C9B6-4BF5-BBEE-BA4A7B9842BA}" destId="{55A918E0-FCDB-497F-843B-316FAD973D19}" srcOrd="0" destOrd="1" presId="urn:microsoft.com/office/officeart/2005/8/layout/vList5"/>
    <dgm:cxn modelId="{94F2B24E-AE0B-4A15-8967-CC8D191C64F6}" type="presOf" srcId="{9947F432-26C3-488F-85E5-7BCA1831C8F4}" destId="{55A918E0-FCDB-497F-843B-316FAD973D19}" srcOrd="0" destOrd="2" presId="urn:microsoft.com/office/officeart/2005/8/layout/vList5"/>
    <dgm:cxn modelId="{5D7D4188-3F6F-4544-96D2-31069E343175}" type="presOf" srcId="{746ED020-4AA3-441C-A8EC-2B7BCCE2F99A}" destId="{01690BCD-6FDE-43A2-819E-01F76934A950}" srcOrd="0" destOrd="1" presId="urn:microsoft.com/office/officeart/2005/8/layout/vList5"/>
    <dgm:cxn modelId="{07622BA9-B992-4E0E-8D0D-D548CD16D3AC}" type="presOf" srcId="{5179EC52-4744-4A28-A508-21BB1C927B45}" destId="{46A93F04-2EBD-457F-85B2-AA578898C1B7}" srcOrd="0" destOrd="0" presId="urn:microsoft.com/office/officeart/2005/8/layout/vList5"/>
    <dgm:cxn modelId="{712C0A67-9C0A-43E9-9E58-1C4B2B9F6C82}" type="presOf" srcId="{1229F23D-14EF-4F52-9885-CEFA9F460A99}" destId="{CE3AC156-7EF1-4331-810B-B898551DB28B}" srcOrd="0" destOrd="2" presId="urn:microsoft.com/office/officeart/2005/8/layout/vList5"/>
    <dgm:cxn modelId="{E51D7615-03A9-4AE6-880E-A5DC8C818AB1}" type="presOf" srcId="{75BA9A3A-9EB1-4289-849F-E3BA2B24AFF9}" destId="{01690BCD-6FDE-43A2-819E-01F76934A950}" srcOrd="0" destOrd="0" presId="urn:microsoft.com/office/officeart/2005/8/layout/vList5"/>
    <dgm:cxn modelId="{90F126D4-EAF8-4988-B139-8598FAC98F3F}" type="presOf" srcId="{93E3B594-9796-4ABE-BCA6-EBFC9B0C1CE0}" destId="{55A918E0-FCDB-497F-843B-316FAD973D19}" srcOrd="0" destOrd="0" presId="urn:microsoft.com/office/officeart/2005/8/layout/vList5"/>
    <dgm:cxn modelId="{58DB324B-D217-48D0-8B1F-F91CBC9BDE21}" type="presOf" srcId="{6E95A9C6-5036-4944-A834-5E085F5426C9}" destId="{01690BCD-6FDE-43A2-819E-01F76934A950}" srcOrd="0" destOrd="2" presId="urn:microsoft.com/office/officeart/2005/8/layout/vList5"/>
    <dgm:cxn modelId="{A2DA9416-3C44-4D65-98AB-3A3E3EBFAE99}" type="presOf" srcId="{E199A70C-2E08-49C5-87F8-B602EB428650}" destId="{DAFE22B7-C217-431A-A126-523756EC5DF5}" srcOrd="0" destOrd="0" presId="urn:microsoft.com/office/officeart/2005/8/layout/vList5"/>
    <dgm:cxn modelId="{B81968E2-B034-4867-ABFD-1942C4C3227D}" srcId="{FC6212FA-6CCB-4210-B20D-A1655D95A3DD}" destId="{ECD08955-9BD6-4834-B020-0204FBDD5365}" srcOrd="0" destOrd="0" parTransId="{813FB92F-18BE-46AA-9E64-683F379FB850}" sibTransId="{017C7E18-2F15-4E25-A459-9AA3599F634B}"/>
    <dgm:cxn modelId="{715452EA-2213-4DB0-8CD8-CACCF13B0D6B}" srcId="{3D183713-F579-4B9F-BFDF-5052EFDAA702}" destId="{6E95A9C6-5036-4944-A834-5E085F5426C9}" srcOrd="2" destOrd="0" parTransId="{F9D0FF3A-3298-499C-80AC-39F4B02BCAA4}" sibTransId="{163D2C86-9377-4A0A-AAC3-AC04991E4B41}"/>
    <dgm:cxn modelId="{A0513402-61B5-432F-ABBF-84119459BABC}" srcId="{FC6212FA-6CCB-4210-B20D-A1655D95A3DD}" destId="{B0151DC1-B19F-4146-9AF2-84649484925E}" srcOrd="1" destOrd="0" parTransId="{130A2CB8-DA52-4804-B78F-4BED92DE4252}" sibTransId="{6AFF817E-7E97-4B5A-970F-0B456593BC99}"/>
    <dgm:cxn modelId="{DB5197A1-1B26-4526-B43C-4836814622EF}" srcId="{3D183713-F579-4B9F-BFDF-5052EFDAA702}" destId="{746ED020-4AA3-441C-A8EC-2B7BCCE2F99A}" srcOrd="1" destOrd="0" parTransId="{FBC0FBC0-C9F2-4EF8-8B5A-78B1E0ED0411}" sibTransId="{7D363E12-AE41-4A89-8EDA-560DF376811A}"/>
    <dgm:cxn modelId="{DE605EA9-AC7A-4BF5-89A4-1187F47F8FDE}" type="presOf" srcId="{FC6212FA-6CCB-4210-B20D-A1655D95A3DD}" destId="{8B11C532-6FC7-45CF-8264-0F8120412C74}" srcOrd="0" destOrd="0" presId="urn:microsoft.com/office/officeart/2005/8/layout/vList5"/>
    <dgm:cxn modelId="{8EAED505-638A-4611-BFFA-6F707734A56C}" type="presOf" srcId="{B0151DC1-B19F-4146-9AF2-84649484925E}" destId="{CE3AC156-7EF1-4331-810B-B898551DB28B}" srcOrd="0" destOrd="1" presId="urn:microsoft.com/office/officeart/2005/8/layout/vList5"/>
    <dgm:cxn modelId="{99E1D3CB-BF0F-4B48-A5E0-7E63B1117EAD}" srcId="{5179EC52-4744-4A28-A508-21BB1C927B45}" destId="{FC6212FA-6CCB-4210-B20D-A1655D95A3DD}" srcOrd="0" destOrd="0" parTransId="{61D460B1-B643-4427-A1BB-13D8E3E7BCFE}" sibTransId="{6BEB035D-1213-44FA-A7BB-DC58BCAF5A5F}"/>
    <dgm:cxn modelId="{ABB3E570-07BD-4612-B8F5-1F6EC1D9C099}" type="presOf" srcId="{ECD08955-9BD6-4834-B020-0204FBDD5365}" destId="{CE3AC156-7EF1-4331-810B-B898551DB28B}" srcOrd="0" destOrd="0" presId="urn:microsoft.com/office/officeart/2005/8/layout/vList5"/>
    <dgm:cxn modelId="{D761D718-2CCB-48B6-A668-6970642C0491}" type="presParOf" srcId="{46A93F04-2EBD-457F-85B2-AA578898C1B7}" destId="{089B4D9D-E57C-4459-B267-55CA81F8B567}" srcOrd="0" destOrd="0" presId="urn:microsoft.com/office/officeart/2005/8/layout/vList5"/>
    <dgm:cxn modelId="{5E169B50-4ABE-4C7A-8DF7-B7D0E3B74A34}" type="presParOf" srcId="{089B4D9D-E57C-4459-B267-55CA81F8B567}" destId="{8B11C532-6FC7-45CF-8264-0F8120412C74}" srcOrd="0" destOrd="0" presId="urn:microsoft.com/office/officeart/2005/8/layout/vList5"/>
    <dgm:cxn modelId="{3558D78C-F00E-4A64-BE70-8DB2E5FD25D2}" type="presParOf" srcId="{089B4D9D-E57C-4459-B267-55CA81F8B567}" destId="{CE3AC156-7EF1-4331-810B-B898551DB28B}" srcOrd="1" destOrd="0" presId="urn:microsoft.com/office/officeart/2005/8/layout/vList5"/>
    <dgm:cxn modelId="{FB585D3C-3E2B-440C-8F79-FF28834461F2}" type="presParOf" srcId="{46A93F04-2EBD-457F-85B2-AA578898C1B7}" destId="{6734E81B-F3FE-41C7-A013-50E2416235A9}" srcOrd="1" destOrd="0" presId="urn:microsoft.com/office/officeart/2005/8/layout/vList5"/>
    <dgm:cxn modelId="{B52897DD-9F2A-4099-AC67-F29604EF3CB3}" type="presParOf" srcId="{46A93F04-2EBD-457F-85B2-AA578898C1B7}" destId="{4A40092D-8A7D-4883-95F3-A919237042B2}" srcOrd="2" destOrd="0" presId="urn:microsoft.com/office/officeart/2005/8/layout/vList5"/>
    <dgm:cxn modelId="{37161F2C-30E8-4A3E-BFD9-58D32F9F1BC0}" type="presParOf" srcId="{4A40092D-8A7D-4883-95F3-A919237042B2}" destId="{5504902A-B951-4538-A766-A1F14F5B1F5F}" srcOrd="0" destOrd="0" presId="urn:microsoft.com/office/officeart/2005/8/layout/vList5"/>
    <dgm:cxn modelId="{523DBBD5-96DA-43CB-90BE-4240AF4F6085}" type="presParOf" srcId="{4A40092D-8A7D-4883-95F3-A919237042B2}" destId="{01690BCD-6FDE-43A2-819E-01F76934A950}" srcOrd="1" destOrd="0" presId="urn:microsoft.com/office/officeart/2005/8/layout/vList5"/>
    <dgm:cxn modelId="{D5CEF140-3C4C-4A36-841F-2F8A0C194332}" type="presParOf" srcId="{46A93F04-2EBD-457F-85B2-AA578898C1B7}" destId="{2C9E9145-36ED-412C-BD5A-B0BFEB4E8AB5}" srcOrd="3" destOrd="0" presId="urn:microsoft.com/office/officeart/2005/8/layout/vList5"/>
    <dgm:cxn modelId="{99C01907-666B-4833-9DFF-205963DE7B51}" type="presParOf" srcId="{46A93F04-2EBD-457F-85B2-AA578898C1B7}" destId="{8040E7F3-8F5E-487E-9654-87326B4CADAA}" srcOrd="4" destOrd="0" presId="urn:microsoft.com/office/officeart/2005/8/layout/vList5"/>
    <dgm:cxn modelId="{8823CED1-F0B1-4BAA-83FB-518715C6A9EF}" type="presParOf" srcId="{8040E7F3-8F5E-487E-9654-87326B4CADAA}" destId="{DAFE22B7-C217-431A-A126-523756EC5DF5}" srcOrd="0" destOrd="0" presId="urn:microsoft.com/office/officeart/2005/8/layout/vList5"/>
    <dgm:cxn modelId="{B6FF1184-5BA0-499B-93C2-70AF3AE944C0}" type="presParOf" srcId="{8040E7F3-8F5E-487E-9654-87326B4CADAA}" destId="{55A918E0-FCDB-497F-843B-316FAD973D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2CB0C7-5AE3-4531-91AF-0B6815C36207}">
      <dsp:nvSpPr>
        <dsp:cNvPr id="0" name=""/>
        <dsp:cNvSpPr/>
      </dsp:nvSpPr>
      <dsp:spPr>
        <a:xfrm>
          <a:off x="0" y="4119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B0588-E86F-467E-805A-A34317DF7ABB}">
      <dsp:nvSpPr>
        <dsp:cNvPr id="0" name=""/>
        <dsp:cNvSpPr/>
      </dsp:nvSpPr>
      <dsp:spPr>
        <a:xfrm>
          <a:off x="404485" y="42900"/>
          <a:ext cx="7746528" cy="738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Create awareness and educate consumers on access to financial services, availability of various types of products and their features</a:t>
          </a:r>
          <a:endParaRPr lang="en-US" sz="1800" kern="1200" dirty="0"/>
        </a:p>
      </dsp:txBody>
      <dsp:txXfrm>
        <a:off x="404485" y="42900"/>
        <a:ext cx="7746528" cy="738000"/>
      </dsp:txXfrm>
    </dsp:sp>
    <dsp:sp modelId="{0B4ABA82-233B-468C-95F8-DF45B67400DA}">
      <dsp:nvSpPr>
        <dsp:cNvPr id="0" name=""/>
        <dsp:cNvSpPr/>
      </dsp:nvSpPr>
      <dsp:spPr>
        <a:xfrm>
          <a:off x="0" y="15459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08E5B-DED5-455D-8C7B-7639B935D58C}">
      <dsp:nvSpPr>
        <dsp:cNvPr id="0" name=""/>
        <dsp:cNvSpPr/>
      </dsp:nvSpPr>
      <dsp:spPr>
        <a:xfrm>
          <a:off x="404485" y="1176900"/>
          <a:ext cx="7746528" cy="738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 attitudes to translate knowledge into behavior</a:t>
          </a:r>
          <a:endParaRPr lang="en-US" sz="1800" kern="1200" dirty="0"/>
        </a:p>
      </dsp:txBody>
      <dsp:txXfrm>
        <a:off x="404485" y="1176900"/>
        <a:ext cx="7746528" cy="738000"/>
      </dsp:txXfrm>
    </dsp:sp>
    <dsp:sp modelId="{5DA7F08E-CB5B-491B-89CB-C8E23C8242FF}">
      <dsp:nvSpPr>
        <dsp:cNvPr id="0" name=""/>
        <dsp:cNvSpPr/>
      </dsp:nvSpPr>
      <dsp:spPr>
        <a:xfrm>
          <a:off x="0" y="26799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55798-6D34-47E9-B0A6-56EBA6914C01}">
      <dsp:nvSpPr>
        <dsp:cNvPr id="0" name=""/>
        <dsp:cNvSpPr/>
      </dsp:nvSpPr>
      <dsp:spPr>
        <a:xfrm>
          <a:off x="404485" y="2310900"/>
          <a:ext cx="7746528" cy="738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Make consumers understand their rights and responsibilities as clients of financial services</a:t>
          </a:r>
          <a:endParaRPr lang="en-US" sz="1800" kern="1200" dirty="0"/>
        </a:p>
      </dsp:txBody>
      <dsp:txXfrm>
        <a:off x="404485" y="2310900"/>
        <a:ext cx="7746528" cy="73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3AC156-7EF1-4331-810B-B898551DB28B}">
      <dsp:nvSpPr>
        <dsp:cNvPr id="0" name=""/>
        <dsp:cNvSpPr/>
      </dsp:nvSpPr>
      <dsp:spPr>
        <a:xfrm rot="5400000">
          <a:off x="4863157" y="-2619740"/>
          <a:ext cx="1329332" cy="69061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Consists of fundamental tenets of financial well being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Target Groups – School Children, Employees, Home makers, etc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Delivered through – Schools, Employers, NGOs, etc</a:t>
          </a:r>
          <a:endParaRPr lang="en-US" sz="1600" kern="1200" dirty="0"/>
        </a:p>
      </dsp:txBody>
      <dsp:txXfrm rot="5400000">
        <a:off x="4863157" y="-2619740"/>
        <a:ext cx="1329332" cy="6906181"/>
      </dsp:txXfrm>
    </dsp:sp>
    <dsp:sp modelId="{8B11C532-6FC7-45CF-8264-0F8120412C74}">
      <dsp:nvSpPr>
        <dsp:cNvPr id="0" name=""/>
        <dsp:cNvSpPr/>
      </dsp:nvSpPr>
      <dsp:spPr>
        <a:xfrm>
          <a:off x="0" y="2517"/>
          <a:ext cx="1867735" cy="1661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Basic Financial Education</a:t>
          </a:r>
          <a:endParaRPr lang="en-US" sz="2500" kern="1200" dirty="0"/>
        </a:p>
      </dsp:txBody>
      <dsp:txXfrm>
        <a:off x="0" y="2517"/>
        <a:ext cx="1867735" cy="1661666"/>
      </dsp:txXfrm>
    </dsp:sp>
    <dsp:sp modelId="{01690BCD-6FDE-43A2-819E-01F76934A950}">
      <dsp:nvSpPr>
        <dsp:cNvPr id="0" name=""/>
        <dsp:cNvSpPr/>
      </dsp:nvSpPr>
      <dsp:spPr>
        <a:xfrm rot="5400000">
          <a:off x="4734484" y="-929717"/>
          <a:ext cx="1498596" cy="70156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Consists of basics of Stock Exchange mechanism, Clearing &amp; Settlement Mechanism, Net-Banking, Loans &amp; guarantees, Life &amp; Non- Life Insurance, etc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Target Groups – Actual &amp; Potential Investors in the Financial Market Segments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Delivered through – Financial Sector Regulators and Intermediaries</a:t>
          </a:r>
          <a:endParaRPr lang="en-US" sz="1600" kern="1200" dirty="0"/>
        </a:p>
      </dsp:txBody>
      <dsp:txXfrm rot="5400000">
        <a:off x="4734484" y="-929717"/>
        <a:ext cx="1498596" cy="7015634"/>
      </dsp:txXfrm>
    </dsp:sp>
    <dsp:sp modelId="{5504902A-B951-4538-A766-A1F14F5B1F5F}">
      <dsp:nvSpPr>
        <dsp:cNvPr id="0" name=""/>
        <dsp:cNvSpPr/>
      </dsp:nvSpPr>
      <dsp:spPr>
        <a:xfrm>
          <a:off x="0" y="1747266"/>
          <a:ext cx="1867735" cy="1661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Sector Focused Financial Education</a:t>
          </a:r>
          <a:endParaRPr lang="en-US" sz="2500" kern="1200" dirty="0"/>
        </a:p>
      </dsp:txBody>
      <dsp:txXfrm>
        <a:off x="0" y="1747266"/>
        <a:ext cx="1867735" cy="1661666"/>
      </dsp:txXfrm>
    </dsp:sp>
    <dsp:sp modelId="{55A918E0-FCDB-497F-843B-316FAD973D19}">
      <dsp:nvSpPr>
        <dsp:cNvPr id="0" name=""/>
        <dsp:cNvSpPr/>
      </dsp:nvSpPr>
      <dsp:spPr>
        <a:xfrm rot="5400000">
          <a:off x="4863157" y="869758"/>
          <a:ext cx="1329332" cy="69061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Consists of educating the consumer about various products available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Target Groups – Consumers of Financial Products especially at the Point of Sale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Delivered through – Industry Associations (IBA, AMFI, FIMMDA, FEDAI, etc), Manufacturers of Financial Products, Regulators, etc</a:t>
          </a:r>
          <a:endParaRPr lang="en-US" sz="1600" kern="1200" dirty="0"/>
        </a:p>
      </dsp:txBody>
      <dsp:txXfrm rot="5400000">
        <a:off x="4863157" y="869758"/>
        <a:ext cx="1329332" cy="6906181"/>
      </dsp:txXfrm>
    </dsp:sp>
    <dsp:sp modelId="{DAFE22B7-C217-431A-A126-523756EC5DF5}">
      <dsp:nvSpPr>
        <dsp:cNvPr id="0" name=""/>
        <dsp:cNvSpPr/>
      </dsp:nvSpPr>
      <dsp:spPr>
        <a:xfrm>
          <a:off x="0" y="3492016"/>
          <a:ext cx="1867735" cy="16616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Product Education</a:t>
          </a:r>
          <a:endParaRPr lang="en-US" sz="2500" kern="1200" dirty="0"/>
        </a:p>
      </dsp:txBody>
      <dsp:txXfrm>
        <a:off x="0" y="3492016"/>
        <a:ext cx="1867735" cy="166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2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/>
          <a:lstStyle>
            <a:lvl1pPr algn="r">
              <a:defRPr sz="1200"/>
            </a:lvl1pPr>
          </a:lstStyle>
          <a:p>
            <a:fld id="{B7933628-9DEB-4E65-8B47-15D96784B9EA}" type="datetimeFigureOut">
              <a:rPr lang="en-IN" smtClean="0"/>
              <a:pPr/>
              <a:t>04-03-2013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4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4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 anchor="b"/>
          <a:lstStyle>
            <a:lvl1pPr algn="r">
              <a:defRPr sz="1200"/>
            </a:lvl1pPr>
          </a:lstStyle>
          <a:p>
            <a:fld id="{394B0F15-1902-4101-8330-5C0DE25E744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2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/>
          <a:lstStyle>
            <a:lvl1pPr algn="r">
              <a:defRPr sz="1200"/>
            </a:lvl1pPr>
          </a:lstStyle>
          <a:p>
            <a:fld id="{A0A9287B-14DE-4D8E-BC83-33E97D8AF96E}" type="datetimeFigureOut">
              <a:rPr lang="en-IN" smtClean="0"/>
              <a:pPr/>
              <a:t>04-03-2013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9" tIns="46399" rIns="92799" bIns="4639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3" y="4416511"/>
            <a:ext cx="5607679" cy="4183220"/>
          </a:xfrm>
          <a:prstGeom prst="rect">
            <a:avLst/>
          </a:prstGeom>
        </p:spPr>
        <p:txBody>
          <a:bodyPr vert="horz" lIns="92799" tIns="46399" rIns="92799" bIns="46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4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4"/>
            <a:ext cx="3037627" cy="464980"/>
          </a:xfrm>
          <a:prstGeom prst="rect">
            <a:avLst/>
          </a:prstGeom>
        </p:spPr>
        <p:txBody>
          <a:bodyPr vert="horz" lIns="92799" tIns="46399" rIns="92799" bIns="46399" rtlCol="0" anchor="b"/>
          <a:lstStyle>
            <a:lvl1pPr algn="r">
              <a:defRPr sz="1200"/>
            </a:lvl1pPr>
          </a:lstStyle>
          <a:p>
            <a:fld id="{D5D652F9-0488-4AA5-95AF-995BF74005E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7431" y="8850316"/>
            <a:ext cx="3058934" cy="458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541" tIns="45771" rIns="91541" bIns="45771" anchor="b"/>
          <a:lstStyle/>
          <a:p>
            <a:pPr algn="r" defTabSz="908651" eaLnBrk="0" hangingPunct="0"/>
            <a:fld id="{88CC7251-7946-471A-8C48-EAF717DE7A0F}" type="slidenum">
              <a:rPr lang="en-US" sz="1200">
                <a:latin typeface="Times New Roman" pitchFamily="18" charset="0"/>
              </a:rPr>
              <a:pPr algn="r" defTabSz="908651" eaLnBrk="0" hangingPunct="0"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7431" y="8850316"/>
            <a:ext cx="3058934" cy="458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541" tIns="45771" rIns="91541" bIns="45771" anchor="b"/>
          <a:lstStyle/>
          <a:p>
            <a:pPr algn="r" defTabSz="908651" eaLnBrk="0" hangingPunct="0"/>
            <a:fld id="{88CC7251-7946-471A-8C48-EAF717DE7A0F}" type="slidenum">
              <a:rPr lang="en-US" sz="1200">
                <a:latin typeface="Times New Roman" pitchFamily="18" charset="0"/>
              </a:rPr>
              <a:pPr algn="r" defTabSz="908651" eaLnBrk="0" hangingPunct="0"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4922E7-0E90-4ED3-BF31-18C9272FF1E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pg@sebi.gov.i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egistrar@nism.ac.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4114800" cy="243840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rgbClr val="FFC000"/>
                </a:solidFill>
              </a:rPr>
              <a:t>The </a:t>
            </a:r>
            <a:r>
              <a:rPr lang="en-US" sz="4000" i="1" dirty="0" smtClean="0">
                <a:solidFill>
                  <a:srgbClr val="FFC000"/>
                </a:solidFill>
              </a:rPr>
              <a:t>National Strategy for Financial Education </a:t>
            </a:r>
            <a:r>
              <a:rPr lang="en-US" sz="4000" i="1" dirty="0" smtClean="0">
                <a:solidFill>
                  <a:srgbClr val="FFC000"/>
                </a:solidFill>
              </a:rPr>
              <a:t>- India</a:t>
            </a:r>
            <a:r>
              <a:rPr lang="en-US" sz="4000" i="1" dirty="0" smtClean="0">
                <a:solidFill>
                  <a:srgbClr val="FFC000"/>
                </a:solidFill>
              </a:rPr>
              <a:t/>
            </a:r>
            <a:br>
              <a:rPr lang="en-US" sz="4000" i="1" dirty="0" smtClean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3124200" cy="1676400"/>
          </a:xfrm>
        </p:spPr>
        <p:txBody>
          <a:bodyPr>
            <a:normAutofit/>
          </a:bodyPr>
          <a:lstStyle/>
          <a:p>
            <a:pPr algn="l"/>
            <a:endParaRPr lang="en-US" sz="32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en-US" sz="32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G. P. Garg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Financial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397000"/>
          <a:ext cx="8991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Delivery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algn="just"/>
            <a:r>
              <a:rPr lang="en-US" dirty="0" smtClean="0"/>
              <a:t>School Curriculum</a:t>
            </a:r>
          </a:p>
          <a:p>
            <a:pPr algn="just"/>
            <a:r>
              <a:rPr lang="en-US" dirty="0" smtClean="0"/>
              <a:t>Social Marketing</a:t>
            </a:r>
          </a:p>
          <a:p>
            <a:pPr algn="just"/>
            <a:r>
              <a:rPr lang="en-US" dirty="0" smtClean="0"/>
              <a:t>Resource Persons</a:t>
            </a:r>
          </a:p>
          <a:p>
            <a:pPr algn="just"/>
            <a:r>
              <a:rPr lang="en-US" dirty="0" smtClean="0"/>
              <a:t>Adult Education</a:t>
            </a:r>
          </a:p>
          <a:p>
            <a:pPr algn="just"/>
            <a:r>
              <a:rPr lang="en-US" dirty="0" smtClean="0"/>
              <a:t>Self-Help Groups</a:t>
            </a:r>
          </a:p>
          <a:p>
            <a:pPr algn="just"/>
            <a:r>
              <a:rPr lang="en-US" dirty="0" smtClean="0"/>
              <a:t>Micro Finance Institutions</a:t>
            </a:r>
          </a:p>
          <a:p>
            <a:pPr algn="just"/>
            <a:r>
              <a:rPr lang="en-US" dirty="0" smtClean="0"/>
              <a:t>Integrated Communication Channels</a:t>
            </a:r>
          </a:p>
          <a:p>
            <a:pPr algn="just"/>
            <a:r>
              <a:rPr lang="en-US" dirty="0" smtClean="0"/>
              <a:t>Helpline</a:t>
            </a:r>
          </a:p>
          <a:p>
            <a:pPr algn="just"/>
            <a:r>
              <a:rPr lang="en-US" dirty="0" smtClean="0"/>
              <a:t>Other Channels such as Consumer Associations, Investor Associations,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Institutional Arrangements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2800" dirty="0" smtClean="0"/>
              <a:t>The Technical Group on Financial Inclusion and Financial Literacy will be responsible for periodic monitoring and implementation of NSFE</a:t>
            </a:r>
          </a:p>
          <a:p>
            <a:pPr lvl="0" algn="just"/>
            <a:endParaRPr lang="en-US" sz="2800" dirty="0" smtClean="0"/>
          </a:p>
          <a:p>
            <a:pPr lvl="0" algn="just"/>
            <a:r>
              <a:rPr lang="en-US" sz="2800" dirty="0" smtClean="0"/>
              <a:t>Centre for Financial Education (CFE) will be a specialized centre under National Institute of Securities Markets (NISM)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Representative of Financial Sector regulators will be part of the CFE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Financial Sector regulators will provide funds and manpower to CFE for implementation of NSFE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Course of Action in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just"/>
            <a:r>
              <a:rPr lang="en-US" dirty="0" smtClean="0"/>
              <a:t>National Survey to assess the state of Financial Inclusion and Financial Literacy in India</a:t>
            </a:r>
          </a:p>
          <a:p>
            <a:pPr algn="just"/>
            <a:r>
              <a:rPr lang="en-US" dirty="0" smtClean="0"/>
              <a:t>Development of Financial Education website</a:t>
            </a:r>
          </a:p>
          <a:p>
            <a:pPr algn="just"/>
            <a:r>
              <a:rPr lang="en-US" dirty="0" smtClean="0"/>
              <a:t>Development of content for various target groups envisaged</a:t>
            </a:r>
          </a:p>
          <a:p>
            <a:pPr algn="just"/>
            <a:r>
              <a:rPr lang="en-US" dirty="0" smtClean="0"/>
              <a:t>Inclusion of financial education material in School Curriculum </a:t>
            </a:r>
          </a:p>
          <a:p>
            <a:pPr algn="just"/>
            <a:r>
              <a:rPr lang="en-US" dirty="0" smtClean="0"/>
              <a:t>Delivery of financial education through trained resource persons and intermediaries across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i="1" dirty="0" smtClean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5257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gpg@sebi.gov.in</a:t>
            </a:r>
            <a:r>
              <a:rPr lang="en-US" dirty="0" smtClean="0"/>
              <a:t> / </a:t>
            </a:r>
            <a:r>
              <a:rPr lang="en-US" dirty="0" smtClean="0">
                <a:hlinkClick r:id="rId4"/>
              </a:rPr>
              <a:t>registrar@nism.ac.in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 - National Strategy for Financial Education (NSFE)</a:t>
            </a:r>
          </a:p>
          <a:p>
            <a:r>
              <a:rPr lang="en-US" sz="2400" dirty="0" smtClean="0"/>
              <a:t>Development of NSFE document</a:t>
            </a:r>
          </a:p>
          <a:p>
            <a:r>
              <a:rPr lang="en-US" sz="2400" dirty="0" smtClean="0"/>
              <a:t>Benefits envisaged from NSFE implementation</a:t>
            </a:r>
          </a:p>
          <a:p>
            <a:r>
              <a:rPr lang="en-US" sz="2400" dirty="0" smtClean="0"/>
              <a:t>Vision, Mission and Goals of NSFE</a:t>
            </a:r>
          </a:p>
          <a:p>
            <a:r>
              <a:rPr lang="en-US" sz="2400" dirty="0" smtClean="0"/>
              <a:t>Action Plan for Implementation</a:t>
            </a:r>
          </a:p>
          <a:p>
            <a:r>
              <a:rPr lang="en-US" sz="2400" dirty="0" smtClean="0"/>
              <a:t>Stakeholders involved</a:t>
            </a:r>
          </a:p>
          <a:p>
            <a:r>
              <a:rPr lang="en-US" sz="2400" dirty="0" smtClean="0"/>
              <a:t>Components of Financial Education</a:t>
            </a:r>
          </a:p>
          <a:p>
            <a:r>
              <a:rPr lang="en-US" sz="2400" dirty="0" smtClean="0"/>
              <a:t>Delivery Channels</a:t>
            </a:r>
          </a:p>
          <a:p>
            <a:r>
              <a:rPr lang="en-US" sz="2400" dirty="0" smtClean="0"/>
              <a:t>Institutional Arrangement for Implementation</a:t>
            </a:r>
          </a:p>
          <a:p>
            <a:r>
              <a:rPr lang="en-US" sz="2400" dirty="0" smtClean="0"/>
              <a:t>Course of Action in near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6248400"/>
            <a:ext cx="106680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17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National Strategy for Financial Education (NSFE)</a:t>
            </a:r>
            <a:endParaRPr lang="en-US" sz="3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To strengthen and institutionalize the mechanism for maintaining financial stability and enhancing inter-regulatory coordination, an apex-level Financial Stability and Development Council (FSDC) was set-up in 2010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FSDC is chaired by Honorable Finance Minister of India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sub-committee of FSDC is chaired by the Governor, Reserve Bank of India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 Technical Group has been set up by the sub-committee of FSDC on Financial Inclusion and Financial Literacy</a:t>
            </a:r>
          </a:p>
          <a:p>
            <a:pPr algn="just"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NSFE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 smtClean="0"/>
              <a:t>The Technical Group on Financial Inclusion and Financial Literacy is headed by Dr. K. C. Chakrabarty, Deputy Governor, Reserve Bank of India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Technical Group comprises of representatives from various Ministries of Government of India, all Financial Sector Regulators and Education Boards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 smaller group was formed including representatives from RBI, SEBI, IRDA and PFRDA to draft the NSFE document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group consulted OECD-INFE principles and studied the experiences of other countries in similar initiatives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group also did a study on the course curriculum of various educational boards and various channels available for education in India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After further discussions with various stakeholders, the NSFE document was drafted and the draft was placed on the websites of regulators for public comments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NSFE document was also sent to OECD-INFE for peer review 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Benefits envisaged from NSFE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Inclusive Growth, Financial Inclusion and Financial Education</a:t>
            </a:r>
          </a:p>
          <a:p>
            <a:endParaRPr lang="en-US" sz="2000" dirty="0" smtClean="0"/>
          </a:p>
          <a:p>
            <a:r>
              <a:rPr lang="en-US" sz="2000" dirty="0" smtClean="0"/>
              <a:t>Knowledge and Skill</a:t>
            </a:r>
          </a:p>
          <a:p>
            <a:endParaRPr lang="en-US" sz="2000" dirty="0" smtClean="0"/>
          </a:p>
          <a:p>
            <a:r>
              <a:rPr lang="en-US" sz="2000" dirty="0" smtClean="0"/>
              <a:t>Freedom from Exploitation</a:t>
            </a:r>
          </a:p>
          <a:p>
            <a:endParaRPr lang="en-US" sz="2000" dirty="0" smtClean="0"/>
          </a:p>
          <a:p>
            <a:r>
              <a:rPr lang="en-US" sz="2000" dirty="0" smtClean="0"/>
              <a:t>Avoidance of over-indebtedness</a:t>
            </a:r>
          </a:p>
          <a:p>
            <a:endParaRPr lang="en-US" sz="2000" dirty="0" smtClean="0"/>
          </a:p>
          <a:p>
            <a:r>
              <a:rPr lang="en-US" sz="2000" dirty="0" smtClean="0"/>
              <a:t>Promoting Entrepreneurship</a:t>
            </a:r>
          </a:p>
          <a:p>
            <a:endParaRPr lang="en-US" sz="2000" dirty="0" smtClean="0"/>
          </a:p>
          <a:p>
            <a:r>
              <a:rPr lang="en-US" sz="2000" dirty="0" smtClean="0"/>
              <a:t>Positive Spill-over effects</a:t>
            </a:r>
          </a:p>
          <a:p>
            <a:endParaRPr lang="en-US" sz="2000" dirty="0" smtClean="0"/>
          </a:p>
          <a:p>
            <a:r>
              <a:rPr lang="en-US" sz="2000" dirty="0" smtClean="0"/>
              <a:t>Behavioral Change</a:t>
            </a:r>
          </a:p>
          <a:p>
            <a:endParaRPr lang="en-US" sz="2000" dirty="0" smtClean="0"/>
          </a:p>
          <a:p>
            <a:r>
              <a:rPr lang="en-US" sz="2000" dirty="0" smtClean="0"/>
              <a:t>Deeper participation in Financial Markets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Vision and Mission of NSFE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n-US" sz="3600" b="1" u="sng" dirty="0" smtClean="0"/>
              <a:t>Vision</a:t>
            </a:r>
            <a:r>
              <a:rPr lang="en-US" sz="3600" dirty="0" smtClean="0"/>
              <a:t>:</a:t>
            </a:r>
            <a:r>
              <a:rPr lang="en-US" sz="3200" dirty="0" smtClean="0"/>
              <a:t> </a:t>
            </a:r>
          </a:p>
          <a:p>
            <a:pPr lvl="0" algn="just">
              <a:buNone/>
            </a:pPr>
            <a:r>
              <a:rPr lang="en-US" sz="2800" i="1" dirty="0" smtClean="0"/>
              <a:t>	Building a financially aware and empowered India</a:t>
            </a:r>
          </a:p>
          <a:p>
            <a:pPr lvl="0" algn="just">
              <a:buNone/>
            </a:pPr>
            <a:endParaRPr lang="en-US" sz="2800" i="1" dirty="0" smtClean="0"/>
          </a:p>
          <a:p>
            <a:pPr lvl="0" algn="just">
              <a:buNone/>
            </a:pPr>
            <a:r>
              <a:rPr lang="en-US" sz="3600" b="1" u="sng" dirty="0" smtClean="0"/>
              <a:t>Mission</a:t>
            </a:r>
            <a:r>
              <a:rPr lang="en-US" sz="3600" b="1" dirty="0" smtClean="0"/>
              <a:t>:</a:t>
            </a:r>
          </a:p>
          <a:p>
            <a:pPr lvl="0" algn="just">
              <a:buNone/>
            </a:pPr>
            <a:r>
              <a:rPr lang="en-US" sz="2800" i="1" dirty="0" smtClean="0"/>
              <a:t> 	To undertake massive </a:t>
            </a:r>
            <a:r>
              <a:rPr lang="en-US" sz="2800" b="1" i="1" dirty="0" smtClean="0"/>
              <a:t>Financial Education campaign </a:t>
            </a:r>
            <a:r>
              <a:rPr lang="en-US" sz="2800" i="1" dirty="0" smtClean="0"/>
              <a:t>to help people manage money more effectively to achieve </a:t>
            </a:r>
            <a:r>
              <a:rPr lang="en-US" sz="2800" b="1" i="1" dirty="0" smtClean="0"/>
              <a:t>financial well being </a:t>
            </a:r>
            <a:r>
              <a:rPr lang="en-US" sz="2800" i="1" dirty="0" smtClean="0"/>
              <a:t>by accessing </a:t>
            </a:r>
            <a:r>
              <a:rPr lang="en-US" sz="2800" b="1" i="1" dirty="0" smtClean="0"/>
              <a:t>appropriate </a:t>
            </a:r>
            <a:r>
              <a:rPr lang="en-US" sz="2800" i="1" dirty="0" smtClean="0"/>
              <a:t>financial products and services through regulated entities with fair and transparent machinery for consumer protection and grievance redressal</a:t>
            </a:r>
            <a:endParaRPr lang="en-IN" sz="2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6248400"/>
            <a:ext cx="106680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17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Objectives / Goals of NSFE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133600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Action Plan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400" dirty="0" smtClean="0"/>
              <a:t>Strategic Action Plan to be executed in the five year period includes:</a:t>
            </a:r>
          </a:p>
          <a:p>
            <a:pPr lvl="1" algn="just">
              <a:buNone/>
            </a:pPr>
            <a:endParaRPr lang="en-US" sz="1800" dirty="0" smtClean="0"/>
          </a:p>
          <a:p>
            <a:pPr algn="just"/>
            <a:r>
              <a:rPr lang="en-US" sz="2000" dirty="0" smtClean="0"/>
              <a:t>Setting up the structure as envisaged in the NSFE document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Incorporating basic financial education in school curricula up to senior secondary level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Creating awareness about consumer protection and grievances redressal machinery available in the country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Delivering Financial Education through trained persons in a format suitable to each target group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Undertaking various measures through stakeholders which includes NGOs, civil society and by using different channels of mass communication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Establishing initial contact with 500 million adults, educating them on key saving, protection and investment related products so that they are empowered to take prudent financial decisions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22E7-0E90-4ED3-BF31-18C9272FF1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Financial Consumers - Individuals resident in India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Financial Market players - banks, non-banking financial companies, mutual funds, pension funds, insurance companies etc and Financial Institutions intermediaries such as brokers, depositories, exchanges, etc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Educational Institutions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Non Governmental Organizations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Financial Sector Regulators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Government- both Central and State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Multilateral international players like OECD, G-20, INFE, 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2271</TotalTime>
  <Words>848</Words>
  <Application>Microsoft Office PowerPoint</Application>
  <PresentationFormat>On-screen Show (4:3)</PresentationFormat>
  <Paragraphs>140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The National Strategy for Financial Education - India </vt:lpstr>
      <vt:lpstr>Agenda</vt:lpstr>
      <vt:lpstr>National Strategy for Financial Education (NSFE)</vt:lpstr>
      <vt:lpstr>Development of NSFE Document</vt:lpstr>
      <vt:lpstr>Benefits envisaged from NSFE</vt:lpstr>
      <vt:lpstr>Vision and Mission of NSFE</vt:lpstr>
      <vt:lpstr>Objectives / Goals of NSFE</vt:lpstr>
      <vt:lpstr>Action Plan for Implementation</vt:lpstr>
      <vt:lpstr>Stakeholders</vt:lpstr>
      <vt:lpstr>Components of Financial Education</vt:lpstr>
      <vt:lpstr>Delivery Channels</vt:lpstr>
      <vt:lpstr>Institutional Arrangements</vt:lpstr>
      <vt:lpstr>Course of Action in near future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NISM Certificate Examinations</dc:title>
  <dc:creator>Rohit</dc:creator>
  <cp:lastModifiedBy>Anshanukriti</cp:lastModifiedBy>
  <cp:revision>313</cp:revision>
  <dcterms:created xsi:type="dcterms:W3CDTF">2011-09-14T16:25:43Z</dcterms:created>
  <dcterms:modified xsi:type="dcterms:W3CDTF">2013-03-04T05:03:05Z</dcterms:modified>
</cp:coreProperties>
</file>