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69" r:id="rId3"/>
    <p:sldId id="262" r:id="rId4"/>
    <p:sldId id="300" r:id="rId5"/>
    <p:sldId id="261" r:id="rId6"/>
    <p:sldId id="264" r:id="rId7"/>
    <p:sldId id="296" r:id="rId8"/>
    <p:sldId id="297" r:id="rId9"/>
    <p:sldId id="265" r:id="rId10"/>
    <p:sldId id="298" r:id="rId11"/>
    <p:sldId id="293" r:id="rId12"/>
    <p:sldId id="294" r:id="rId13"/>
    <p:sldId id="275" r:id="rId14"/>
    <p:sldId id="299" r:id="rId15"/>
    <p:sldId id="304" r:id="rId16"/>
    <p:sldId id="306" r:id="rId17"/>
    <p:sldId id="305" r:id="rId18"/>
    <p:sldId id="284" r:id="rId19"/>
    <p:sldId id="303" r:id="rId20"/>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peter" initials="r"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675" autoAdjust="0"/>
  </p:normalViewPr>
  <p:slideViewPr>
    <p:cSldViewPr>
      <p:cViewPr>
        <p:scale>
          <a:sx n="148" d="100"/>
          <a:sy n="148" d="100"/>
        </p:scale>
        <p:origin x="222" y="112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3750" y="-84"/>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857"/>
          </a:xfrm>
          <a:prstGeom prst="rect">
            <a:avLst/>
          </a:prstGeom>
        </p:spPr>
        <p:txBody>
          <a:bodyPr vert="horz" wrap="square" lIns="90992" tIns="45496" rIns="90992" bIns="45496" numCol="1" anchor="t" anchorCtr="0" compatLnSpc="1">
            <a:prstTxWarp prst="textNoShape">
              <a:avLst/>
            </a:prstTxWarp>
          </a:bodyPr>
          <a:lstStyle>
            <a:lvl1pPr>
              <a:defRPr sz="1200">
                <a:latin typeface="Calibri" pitchFamily="34" charset="0"/>
              </a:defRPr>
            </a:lvl1pPr>
          </a:lstStyle>
          <a:p>
            <a:pPr>
              <a:defRPr/>
            </a:pPr>
            <a:endParaRPr lang="en-US"/>
          </a:p>
        </p:txBody>
      </p:sp>
      <p:sp>
        <p:nvSpPr>
          <p:cNvPr id="3" name="Date Placeholder 2"/>
          <p:cNvSpPr>
            <a:spLocks noGrp="1"/>
          </p:cNvSpPr>
          <p:nvPr>
            <p:ph type="dt" idx="1"/>
          </p:nvPr>
        </p:nvSpPr>
        <p:spPr>
          <a:xfrm>
            <a:off x="3850443" y="0"/>
            <a:ext cx="2945659" cy="495857"/>
          </a:xfrm>
          <a:prstGeom prst="rect">
            <a:avLst/>
          </a:prstGeom>
        </p:spPr>
        <p:txBody>
          <a:bodyPr vert="horz" wrap="square" lIns="90992" tIns="45496" rIns="90992" bIns="45496" numCol="1" anchor="t" anchorCtr="0" compatLnSpc="1">
            <a:prstTxWarp prst="textNoShape">
              <a:avLst/>
            </a:prstTxWarp>
          </a:bodyPr>
          <a:lstStyle>
            <a:lvl1pPr algn="r">
              <a:defRPr sz="1200">
                <a:latin typeface="Calibri" pitchFamily="34" charset="0"/>
              </a:defRPr>
            </a:lvl1pPr>
          </a:lstStyle>
          <a:p>
            <a:pPr>
              <a:defRPr/>
            </a:pPr>
            <a:fld id="{EE52BA08-6B8A-411D-A84F-C922890BE7C7}" type="datetimeFigureOut">
              <a:rPr lang="en-US"/>
              <a:pPr>
                <a:defRPr/>
              </a:pPr>
              <a:t>3/3/2013</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0992" tIns="45496" rIns="90992" bIns="45496" rtlCol="0" anchor="ctr"/>
          <a:lstStyle/>
          <a:p>
            <a:pPr lvl="0"/>
            <a:endParaRPr lang="en-US" noProof="0" smtClean="0"/>
          </a:p>
        </p:txBody>
      </p:sp>
      <p:sp>
        <p:nvSpPr>
          <p:cNvPr id="5" name="Notes Placeholder 4"/>
          <p:cNvSpPr>
            <a:spLocks noGrp="1"/>
          </p:cNvSpPr>
          <p:nvPr>
            <p:ph type="body" sz="quarter" idx="3"/>
          </p:nvPr>
        </p:nvSpPr>
        <p:spPr>
          <a:xfrm>
            <a:off x="679768" y="4714599"/>
            <a:ext cx="5438140" cy="4467462"/>
          </a:xfrm>
          <a:prstGeom prst="rect">
            <a:avLst/>
          </a:prstGeom>
        </p:spPr>
        <p:txBody>
          <a:bodyPr vert="horz" lIns="90992" tIns="45496" rIns="90992" bIns="4549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29197"/>
            <a:ext cx="2945659" cy="495857"/>
          </a:xfrm>
          <a:prstGeom prst="rect">
            <a:avLst/>
          </a:prstGeom>
        </p:spPr>
        <p:txBody>
          <a:bodyPr vert="horz" wrap="square" lIns="90992" tIns="45496" rIns="90992" bIns="45496" numCol="1" anchor="b" anchorCtr="0" compatLnSpc="1">
            <a:prstTxWarp prst="textNoShape">
              <a:avLst/>
            </a:prstTxWarp>
          </a:bodyPr>
          <a:lstStyle>
            <a:lvl1pPr>
              <a:defRPr sz="1200">
                <a:latin typeface="Calibri" pitchFamily="34" charset="0"/>
              </a:defRPr>
            </a:lvl1pPr>
          </a:lstStyle>
          <a:p>
            <a:pPr>
              <a:defRPr/>
            </a:pPr>
            <a:endParaRPr lang="en-US"/>
          </a:p>
        </p:txBody>
      </p:sp>
      <p:sp>
        <p:nvSpPr>
          <p:cNvPr id="7" name="Slide Number Placeholder 6"/>
          <p:cNvSpPr>
            <a:spLocks noGrp="1"/>
          </p:cNvSpPr>
          <p:nvPr>
            <p:ph type="sldNum" sz="quarter" idx="5"/>
          </p:nvPr>
        </p:nvSpPr>
        <p:spPr>
          <a:xfrm>
            <a:off x="3850443" y="9429197"/>
            <a:ext cx="2945659" cy="495857"/>
          </a:xfrm>
          <a:prstGeom prst="rect">
            <a:avLst/>
          </a:prstGeom>
        </p:spPr>
        <p:txBody>
          <a:bodyPr vert="horz" wrap="square" lIns="90992" tIns="45496" rIns="90992" bIns="45496" numCol="1" anchor="b" anchorCtr="0" compatLnSpc="1">
            <a:prstTxWarp prst="textNoShape">
              <a:avLst/>
            </a:prstTxWarp>
          </a:bodyPr>
          <a:lstStyle>
            <a:lvl1pPr algn="r">
              <a:defRPr sz="1200">
                <a:latin typeface="Calibri" pitchFamily="34" charset="0"/>
              </a:defRPr>
            </a:lvl1pPr>
          </a:lstStyle>
          <a:p>
            <a:pPr>
              <a:defRPr/>
            </a:pPr>
            <a:fld id="{B7ADB08C-5BE8-4651-AD6C-9AB8845F6BFF}" type="slidenum">
              <a:rPr lang="en-US"/>
              <a:pPr>
                <a:defRPr/>
              </a:pPr>
              <a:t>‹#›</a:t>
            </a:fld>
            <a:endParaRPr lang="en-US"/>
          </a:p>
        </p:txBody>
      </p:sp>
    </p:spTree>
    <p:extLst>
      <p:ext uri="{BB962C8B-B14F-4D97-AF65-F5344CB8AC3E}">
        <p14:creationId xmlns:p14="http://schemas.microsoft.com/office/powerpoint/2010/main" val="17562999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39310" indent="-284350" eaLnBrk="0" hangingPunct="0">
              <a:defRPr>
                <a:solidFill>
                  <a:schemeClr val="tx1"/>
                </a:solidFill>
                <a:latin typeface="Arial" charset="0"/>
                <a:cs typeface="Arial" charset="0"/>
              </a:defRPr>
            </a:lvl2pPr>
            <a:lvl3pPr marL="1137399" indent="-227480" eaLnBrk="0" hangingPunct="0">
              <a:defRPr>
                <a:solidFill>
                  <a:schemeClr val="tx1"/>
                </a:solidFill>
                <a:latin typeface="Arial" charset="0"/>
                <a:cs typeface="Arial" charset="0"/>
              </a:defRPr>
            </a:lvl3pPr>
            <a:lvl4pPr marL="1592359" indent="-227480" eaLnBrk="0" hangingPunct="0">
              <a:defRPr>
                <a:solidFill>
                  <a:schemeClr val="tx1"/>
                </a:solidFill>
                <a:latin typeface="Arial" charset="0"/>
                <a:cs typeface="Arial" charset="0"/>
              </a:defRPr>
            </a:lvl4pPr>
            <a:lvl5pPr marL="2047319" indent="-227480" eaLnBrk="0" hangingPunct="0">
              <a:defRPr>
                <a:solidFill>
                  <a:schemeClr val="tx1"/>
                </a:solidFill>
                <a:latin typeface="Arial" charset="0"/>
                <a:cs typeface="Arial" charset="0"/>
              </a:defRPr>
            </a:lvl5pPr>
            <a:lvl6pPr marL="2502278" indent="-227480" eaLnBrk="0" fontAlgn="base" hangingPunct="0">
              <a:spcBef>
                <a:spcPct val="0"/>
              </a:spcBef>
              <a:spcAft>
                <a:spcPct val="0"/>
              </a:spcAft>
              <a:defRPr>
                <a:solidFill>
                  <a:schemeClr val="tx1"/>
                </a:solidFill>
                <a:latin typeface="Arial" charset="0"/>
                <a:cs typeface="Arial" charset="0"/>
              </a:defRPr>
            </a:lvl6pPr>
            <a:lvl7pPr marL="2957238" indent="-227480" eaLnBrk="0" fontAlgn="base" hangingPunct="0">
              <a:spcBef>
                <a:spcPct val="0"/>
              </a:spcBef>
              <a:spcAft>
                <a:spcPct val="0"/>
              </a:spcAft>
              <a:defRPr>
                <a:solidFill>
                  <a:schemeClr val="tx1"/>
                </a:solidFill>
                <a:latin typeface="Arial" charset="0"/>
                <a:cs typeface="Arial" charset="0"/>
              </a:defRPr>
            </a:lvl7pPr>
            <a:lvl8pPr marL="3412198" indent="-227480" eaLnBrk="0" fontAlgn="base" hangingPunct="0">
              <a:spcBef>
                <a:spcPct val="0"/>
              </a:spcBef>
              <a:spcAft>
                <a:spcPct val="0"/>
              </a:spcAft>
              <a:defRPr>
                <a:solidFill>
                  <a:schemeClr val="tx1"/>
                </a:solidFill>
                <a:latin typeface="Arial" charset="0"/>
                <a:cs typeface="Arial" charset="0"/>
              </a:defRPr>
            </a:lvl8pPr>
            <a:lvl9pPr marL="3867158" indent="-227480" eaLnBrk="0" fontAlgn="base" hangingPunct="0">
              <a:spcBef>
                <a:spcPct val="0"/>
              </a:spcBef>
              <a:spcAft>
                <a:spcPct val="0"/>
              </a:spcAft>
              <a:defRPr>
                <a:solidFill>
                  <a:schemeClr val="tx1"/>
                </a:solidFill>
                <a:latin typeface="Arial" charset="0"/>
                <a:cs typeface="Arial" charset="0"/>
              </a:defRPr>
            </a:lvl9pPr>
          </a:lstStyle>
          <a:p>
            <a:pPr eaLnBrk="1" hangingPunct="1"/>
            <a:fld id="{9DDA1B77-9E81-4945-801C-92A6972ABE55}" type="slidenum">
              <a:rPr lang="en-US" smtClean="0">
                <a:latin typeface="Calibri" pitchFamily="34" charset="0"/>
              </a:rPr>
              <a:pPr eaLnBrk="1" hangingPunct="1"/>
              <a:t>5</a:t>
            </a:fld>
            <a:endParaRPr lang="en-US" smtClean="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92500" lnSpcReduction="20000"/>
          </a:bodyPr>
          <a:lstStyle/>
          <a:p>
            <a:pPr eaLnBrk="1" fontAlgn="auto" hangingPunct="1">
              <a:spcBef>
                <a:spcPts val="0"/>
              </a:spcBef>
              <a:spcAft>
                <a:spcPts val="0"/>
              </a:spcAft>
              <a:defRPr/>
            </a:pPr>
            <a:r>
              <a:rPr lang="en-US" dirty="0" smtClean="0"/>
              <a:t>2.1.1 </a:t>
            </a:r>
            <a:r>
              <a:rPr lang="en-US" dirty="0" err="1" smtClean="0"/>
              <a:t>Talai</a:t>
            </a:r>
            <a:r>
              <a:rPr lang="en-US" dirty="0" smtClean="0"/>
              <a:t> Settlement</a:t>
            </a:r>
          </a:p>
          <a:p>
            <a:pPr eaLnBrk="1" fontAlgn="auto" hangingPunct="1">
              <a:spcBef>
                <a:spcPts val="0"/>
              </a:spcBef>
              <a:spcAft>
                <a:spcPts val="0"/>
              </a:spcAft>
              <a:defRPr/>
            </a:pPr>
            <a:r>
              <a:rPr lang="en-US" dirty="0" smtClean="0"/>
              <a:t> A settlement within Port Moresby city and 10-15 minutes drive from INA Office</a:t>
            </a:r>
          </a:p>
          <a:p>
            <a:pPr eaLnBrk="1" fontAlgn="auto" hangingPunct="1">
              <a:spcBef>
                <a:spcPts val="0"/>
              </a:spcBef>
              <a:spcAft>
                <a:spcPts val="0"/>
              </a:spcAft>
              <a:defRPr/>
            </a:pPr>
            <a:r>
              <a:rPr lang="en-US" dirty="0" smtClean="0"/>
              <a:t> Families of early settlers (specific ethnic groups) have now reached their second</a:t>
            </a:r>
          </a:p>
          <a:p>
            <a:pPr eaLnBrk="1" fontAlgn="auto" hangingPunct="1">
              <a:spcBef>
                <a:spcPts val="0"/>
              </a:spcBef>
              <a:spcAft>
                <a:spcPts val="0"/>
              </a:spcAft>
              <a:defRPr/>
            </a:pPr>
            <a:r>
              <a:rPr lang="en-US" dirty="0" smtClean="0"/>
              <a:t>and third generations in the settlement</a:t>
            </a:r>
          </a:p>
          <a:p>
            <a:pPr eaLnBrk="1" fontAlgn="auto" hangingPunct="1">
              <a:spcBef>
                <a:spcPts val="0"/>
              </a:spcBef>
              <a:spcAft>
                <a:spcPts val="0"/>
              </a:spcAft>
              <a:defRPr/>
            </a:pPr>
            <a:r>
              <a:rPr lang="en-US" dirty="0" smtClean="0"/>
              <a:t> With the rapid rate of population growth in the settlements, the </a:t>
            </a:r>
            <a:r>
              <a:rPr lang="en-US" dirty="0" err="1" smtClean="0"/>
              <a:t>Talai</a:t>
            </a:r>
            <a:r>
              <a:rPr lang="en-US" dirty="0" smtClean="0"/>
              <a:t> Settlement</a:t>
            </a:r>
          </a:p>
          <a:p>
            <a:pPr eaLnBrk="1" fontAlgn="auto" hangingPunct="1">
              <a:spcBef>
                <a:spcPts val="0"/>
              </a:spcBef>
              <a:spcAft>
                <a:spcPts val="0"/>
              </a:spcAft>
              <a:defRPr/>
            </a:pPr>
            <a:r>
              <a:rPr lang="en-US" dirty="0" smtClean="0"/>
              <a:t>currently accommodates people from several different ethnic groups in PNG.</a:t>
            </a:r>
          </a:p>
          <a:p>
            <a:pPr eaLnBrk="1" fontAlgn="auto" hangingPunct="1">
              <a:spcBef>
                <a:spcPts val="0"/>
              </a:spcBef>
              <a:spcAft>
                <a:spcPts val="0"/>
              </a:spcAft>
              <a:defRPr/>
            </a:pPr>
            <a:r>
              <a:rPr lang="en-US" dirty="0" smtClean="0"/>
              <a:t> The population of </a:t>
            </a:r>
            <a:r>
              <a:rPr lang="en-US" dirty="0" err="1" smtClean="0"/>
              <a:t>Talai</a:t>
            </a:r>
            <a:r>
              <a:rPr lang="en-US" dirty="0" smtClean="0"/>
              <a:t> Settlement is more than 20,000 people.</a:t>
            </a:r>
          </a:p>
          <a:p>
            <a:pPr eaLnBrk="1" fontAlgn="auto" hangingPunct="1">
              <a:spcBef>
                <a:spcPts val="0"/>
              </a:spcBef>
              <a:spcAft>
                <a:spcPts val="0"/>
              </a:spcAft>
              <a:defRPr/>
            </a:pPr>
            <a:r>
              <a:rPr lang="en-US" dirty="0" smtClean="0"/>
              <a:t> Focus group respondents were largely from two provinces; the Gulf Province and</a:t>
            </a:r>
          </a:p>
          <a:p>
            <a:pPr eaLnBrk="1" fontAlgn="auto" hangingPunct="1">
              <a:spcBef>
                <a:spcPts val="0"/>
              </a:spcBef>
              <a:spcAft>
                <a:spcPts val="0"/>
              </a:spcAft>
              <a:defRPr/>
            </a:pPr>
            <a:r>
              <a:rPr lang="en-US" dirty="0" smtClean="0"/>
              <a:t>the Eastern Highlands Province</a:t>
            </a:r>
          </a:p>
          <a:p>
            <a:pPr eaLnBrk="1" fontAlgn="auto" hangingPunct="1">
              <a:spcBef>
                <a:spcPts val="0"/>
              </a:spcBef>
              <a:spcAft>
                <a:spcPts val="0"/>
              </a:spcAft>
              <a:defRPr/>
            </a:pPr>
            <a:r>
              <a:rPr lang="en-US" dirty="0" smtClean="0"/>
              <a:t> The nearest banking outlet, PNG Microfinance Ltd, is situated less than a 1 km or</a:t>
            </a:r>
          </a:p>
          <a:p>
            <a:pPr eaLnBrk="1" fontAlgn="auto" hangingPunct="1">
              <a:spcBef>
                <a:spcPts val="0"/>
              </a:spcBef>
              <a:spcAft>
                <a:spcPts val="0"/>
              </a:spcAft>
              <a:defRPr/>
            </a:pPr>
            <a:r>
              <a:rPr lang="en-US" dirty="0" smtClean="0"/>
              <a:t>5 minutes by bus or car from the settlement.</a:t>
            </a:r>
          </a:p>
          <a:p>
            <a:pPr eaLnBrk="1" fontAlgn="auto" hangingPunct="1">
              <a:spcBef>
                <a:spcPts val="0"/>
              </a:spcBef>
              <a:spcAft>
                <a:spcPts val="0"/>
              </a:spcAft>
              <a:defRPr/>
            </a:pPr>
            <a:r>
              <a:rPr lang="en-US" dirty="0" smtClean="0"/>
              <a:t>2.1.2 Galley Reach Rubber Estate</a:t>
            </a:r>
          </a:p>
          <a:p>
            <a:pPr eaLnBrk="1" fontAlgn="auto" hangingPunct="1">
              <a:spcBef>
                <a:spcPts val="0"/>
              </a:spcBef>
              <a:spcAft>
                <a:spcPts val="0"/>
              </a:spcAft>
              <a:defRPr/>
            </a:pPr>
            <a:r>
              <a:rPr lang="en-US" dirty="0" smtClean="0"/>
              <a:t> Situated 76 </a:t>
            </a:r>
            <a:r>
              <a:rPr lang="en-US" dirty="0" err="1" smtClean="0"/>
              <a:t>kilometres</a:t>
            </a:r>
            <a:r>
              <a:rPr lang="en-US" dirty="0" smtClean="0"/>
              <a:t> northwest of Port Moresby along a major highway</a:t>
            </a:r>
          </a:p>
          <a:p>
            <a:pPr eaLnBrk="1" fontAlgn="auto" hangingPunct="1">
              <a:spcBef>
                <a:spcPts val="0"/>
              </a:spcBef>
              <a:spcAft>
                <a:spcPts val="0"/>
              </a:spcAft>
              <a:defRPr/>
            </a:pPr>
            <a:r>
              <a:rPr lang="en-US" dirty="0" smtClean="0"/>
              <a:t>(</a:t>
            </a:r>
            <a:r>
              <a:rPr lang="en-US" dirty="0" err="1" smtClean="0"/>
              <a:t>Hiritano</a:t>
            </a:r>
            <a:r>
              <a:rPr lang="en-US" dirty="0" smtClean="0"/>
              <a:t> Highway) with good sealed road. Time taken to travel to the site is</a:t>
            </a:r>
          </a:p>
          <a:p>
            <a:pPr eaLnBrk="1" fontAlgn="auto" hangingPunct="1">
              <a:spcBef>
                <a:spcPts val="0"/>
              </a:spcBef>
              <a:spcAft>
                <a:spcPts val="0"/>
              </a:spcAft>
              <a:defRPr/>
            </a:pPr>
            <a:r>
              <a:rPr lang="en-US" dirty="0" smtClean="0"/>
              <a:t>approximately 1 hour.</a:t>
            </a:r>
          </a:p>
          <a:p>
            <a:pPr eaLnBrk="1" fontAlgn="auto" hangingPunct="1">
              <a:spcBef>
                <a:spcPts val="0"/>
              </a:spcBef>
              <a:spcAft>
                <a:spcPts val="0"/>
              </a:spcAft>
              <a:defRPr/>
            </a:pPr>
            <a:r>
              <a:rPr lang="en-US" dirty="0" smtClean="0"/>
              <a:t> Population of Galley Reach Estate is about 3000-4000 people.</a:t>
            </a:r>
          </a:p>
          <a:p>
            <a:pPr eaLnBrk="1" fontAlgn="auto" hangingPunct="1">
              <a:spcBef>
                <a:spcPts val="0"/>
              </a:spcBef>
              <a:spcAft>
                <a:spcPts val="0"/>
              </a:spcAft>
              <a:defRPr/>
            </a:pPr>
            <a:r>
              <a:rPr lang="en-US" dirty="0" smtClean="0"/>
              <a:t> Employs people from all over PNG, but predominantly people from the highlands</a:t>
            </a:r>
          </a:p>
          <a:p>
            <a:pPr eaLnBrk="1" fontAlgn="auto" hangingPunct="1">
              <a:spcBef>
                <a:spcPts val="0"/>
              </a:spcBef>
              <a:spcAft>
                <a:spcPts val="0"/>
              </a:spcAft>
              <a:defRPr/>
            </a:pPr>
            <a:r>
              <a:rPr lang="en-US" dirty="0" smtClean="0"/>
              <a:t>region as rubber tappers, security, general laborers, administration staff, etc.</a:t>
            </a:r>
          </a:p>
          <a:p>
            <a:pPr eaLnBrk="1" fontAlgn="auto" hangingPunct="1">
              <a:spcBef>
                <a:spcPts val="0"/>
              </a:spcBef>
              <a:spcAft>
                <a:spcPts val="0"/>
              </a:spcAft>
              <a:defRPr/>
            </a:pPr>
            <a:r>
              <a:rPr lang="en-US" dirty="0" smtClean="0"/>
              <a:t> The nearest banks are in Port Moresby City</a:t>
            </a:r>
          </a:p>
          <a:p>
            <a:pPr eaLnBrk="1" fontAlgn="auto" hangingPunct="1">
              <a:spcBef>
                <a:spcPts val="0"/>
              </a:spcBef>
              <a:spcAft>
                <a:spcPts val="0"/>
              </a:spcAft>
              <a:defRPr/>
            </a:pPr>
            <a:r>
              <a:rPr lang="en-US" dirty="0" smtClean="0"/>
              <a:t>2.1.3 Cloudy Bay</a:t>
            </a:r>
          </a:p>
          <a:p>
            <a:pPr eaLnBrk="1" fontAlgn="auto" hangingPunct="1">
              <a:spcBef>
                <a:spcPts val="0"/>
              </a:spcBef>
              <a:spcAft>
                <a:spcPts val="0"/>
              </a:spcAft>
              <a:defRPr/>
            </a:pPr>
            <a:r>
              <a:rPr lang="en-US" dirty="0" smtClean="0"/>
              <a:t> Situated approximately 268 </a:t>
            </a:r>
            <a:r>
              <a:rPr lang="en-US" dirty="0" err="1" smtClean="0"/>
              <a:t>kilometres</a:t>
            </a:r>
            <a:r>
              <a:rPr lang="en-US" dirty="0" smtClean="0"/>
              <a:t> south east of Port Moresby.</a:t>
            </a:r>
          </a:p>
          <a:p>
            <a:pPr eaLnBrk="1" fontAlgn="auto" hangingPunct="1">
              <a:spcBef>
                <a:spcPts val="0"/>
              </a:spcBef>
              <a:spcAft>
                <a:spcPts val="0"/>
              </a:spcAft>
              <a:defRPr/>
            </a:pPr>
            <a:r>
              <a:rPr lang="en-US" dirty="0" smtClean="0"/>
              <a:t> A 6 hours drive from Port Moresby along a major highway (Magi Highway) with</a:t>
            </a:r>
          </a:p>
          <a:p>
            <a:pPr eaLnBrk="1" fontAlgn="auto" hangingPunct="1">
              <a:spcBef>
                <a:spcPts val="0"/>
              </a:spcBef>
              <a:spcAft>
                <a:spcPts val="0"/>
              </a:spcAft>
              <a:defRPr/>
            </a:pPr>
            <a:r>
              <a:rPr lang="en-US" dirty="0" smtClean="0"/>
              <a:t>a good sealed road for approx. 4.5 hours of the journey and 1.5 hours travel ‘on</a:t>
            </a:r>
          </a:p>
          <a:p>
            <a:pPr eaLnBrk="1" fontAlgn="auto" hangingPunct="1">
              <a:spcBef>
                <a:spcPts val="0"/>
              </a:spcBef>
              <a:spcAft>
                <a:spcPts val="0"/>
              </a:spcAft>
              <a:defRPr/>
            </a:pPr>
            <a:r>
              <a:rPr lang="en-US" dirty="0" smtClean="0"/>
              <a:t>all weather’ unsealed road which is highly susceptible to flooding during the wet</a:t>
            </a:r>
          </a:p>
          <a:p>
            <a:pPr eaLnBrk="1" fontAlgn="auto" hangingPunct="1">
              <a:spcBef>
                <a:spcPts val="0"/>
              </a:spcBef>
              <a:spcAft>
                <a:spcPts val="0"/>
              </a:spcAft>
              <a:defRPr/>
            </a:pPr>
            <a:r>
              <a:rPr lang="en-US" dirty="0" smtClean="0"/>
              <a:t>season.</a:t>
            </a:r>
          </a:p>
          <a:p>
            <a:pPr eaLnBrk="1" fontAlgn="auto" hangingPunct="1">
              <a:spcBef>
                <a:spcPts val="0"/>
              </a:spcBef>
              <a:spcAft>
                <a:spcPts val="0"/>
              </a:spcAft>
              <a:defRPr/>
            </a:pPr>
            <a:r>
              <a:rPr lang="en-US" dirty="0" smtClean="0"/>
              <a:t> The residents are largely people from that area only</a:t>
            </a:r>
          </a:p>
          <a:p>
            <a:pPr eaLnBrk="1" fontAlgn="auto" hangingPunct="1">
              <a:spcBef>
                <a:spcPts val="0"/>
              </a:spcBef>
              <a:spcAft>
                <a:spcPts val="0"/>
              </a:spcAft>
              <a:defRPr/>
            </a:pPr>
            <a:r>
              <a:rPr lang="en-US" dirty="0" smtClean="0"/>
              <a:t> He nearest bank is in Port Moresby City</a:t>
            </a:r>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39310" indent="-284350" eaLnBrk="0" hangingPunct="0">
              <a:defRPr>
                <a:solidFill>
                  <a:schemeClr val="tx1"/>
                </a:solidFill>
                <a:latin typeface="Arial" charset="0"/>
                <a:cs typeface="Arial" charset="0"/>
              </a:defRPr>
            </a:lvl2pPr>
            <a:lvl3pPr marL="1137399" indent="-227480" eaLnBrk="0" hangingPunct="0">
              <a:defRPr>
                <a:solidFill>
                  <a:schemeClr val="tx1"/>
                </a:solidFill>
                <a:latin typeface="Arial" charset="0"/>
                <a:cs typeface="Arial" charset="0"/>
              </a:defRPr>
            </a:lvl3pPr>
            <a:lvl4pPr marL="1592359" indent="-227480" eaLnBrk="0" hangingPunct="0">
              <a:defRPr>
                <a:solidFill>
                  <a:schemeClr val="tx1"/>
                </a:solidFill>
                <a:latin typeface="Arial" charset="0"/>
                <a:cs typeface="Arial" charset="0"/>
              </a:defRPr>
            </a:lvl4pPr>
            <a:lvl5pPr marL="2047319" indent="-227480" eaLnBrk="0" hangingPunct="0">
              <a:defRPr>
                <a:solidFill>
                  <a:schemeClr val="tx1"/>
                </a:solidFill>
                <a:latin typeface="Arial" charset="0"/>
                <a:cs typeface="Arial" charset="0"/>
              </a:defRPr>
            </a:lvl5pPr>
            <a:lvl6pPr marL="2502278" indent="-227480" eaLnBrk="0" fontAlgn="base" hangingPunct="0">
              <a:spcBef>
                <a:spcPct val="0"/>
              </a:spcBef>
              <a:spcAft>
                <a:spcPct val="0"/>
              </a:spcAft>
              <a:defRPr>
                <a:solidFill>
                  <a:schemeClr val="tx1"/>
                </a:solidFill>
                <a:latin typeface="Arial" charset="0"/>
                <a:cs typeface="Arial" charset="0"/>
              </a:defRPr>
            </a:lvl6pPr>
            <a:lvl7pPr marL="2957238" indent="-227480" eaLnBrk="0" fontAlgn="base" hangingPunct="0">
              <a:spcBef>
                <a:spcPct val="0"/>
              </a:spcBef>
              <a:spcAft>
                <a:spcPct val="0"/>
              </a:spcAft>
              <a:defRPr>
                <a:solidFill>
                  <a:schemeClr val="tx1"/>
                </a:solidFill>
                <a:latin typeface="Arial" charset="0"/>
                <a:cs typeface="Arial" charset="0"/>
              </a:defRPr>
            </a:lvl7pPr>
            <a:lvl8pPr marL="3412198" indent="-227480" eaLnBrk="0" fontAlgn="base" hangingPunct="0">
              <a:spcBef>
                <a:spcPct val="0"/>
              </a:spcBef>
              <a:spcAft>
                <a:spcPct val="0"/>
              </a:spcAft>
              <a:defRPr>
                <a:solidFill>
                  <a:schemeClr val="tx1"/>
                </a:solidFill>
                <a:latin typeface="Arial" charset="0"/>
                <a:cs typeface="Arial" charset="0"/>
              </a:defRPr>
            </a:lvl8pPr>
            <a:lvl9pPr marL="3867158" indent="-227480" eaLnBrk="0" fontAlgn="base" hangingPunct="0">
              <a:spcBef>
                <a:spcPct val="0"/>
              </a:spcBef>
              <a:spcAft>
                <a:spcPct val="0"/>
              </a:spcAft>
              <a:defRPr>
                <a:solidFill>
                  <a:schemeClr val="tx1"/>
                </a:solidFill>
                <a:latin typeface="Arial" charset="0"/>
                <a:cs typeface="Arial" charset="0"/>
              </a:defRPr>
            </a:lvl9pPr>
          </a:lstStyle>
          <a:p>
            <a:pPr eaLnBrk="1" hangingPunct="1"/>
            <a:fld id="{371C6DDB-A7E0-4EA9-80C3-B2871F6A3D25}" type="slidenum">
              <a:rPr lang="en-US" smtClean="0">
                <a:latin typeface="Calibri" pitchFamily="34" charset="0"/>
              </a:rPr>
              <a:pPr eaLnBrk="1" hangingPunct="1"/>
              <a:t>6</a:t>
            </a:fld>
            <a:endParaRPr lang="en-US"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a:defRPr/>
            </a:pPr>
            <a:fld id="{F234ACCE-10FD-4D8E-93A4-1C94755A4CD4}" type="datetime1">
              <a:rPr lang="en-US" smtClean="0"/>
              <a:pPr>
                <a:defRPr/>
              </a:pPr>
              <a:t>3/3/2013</a:t>
            </a:fld>
            <a:endParaRPr lang="en-US"/>
          </a:p>
        </p:txBody>
      </p:sp>
      <p:sp>
        <p:nvSpPr>
          <p:cNvPr id="17" name="Footer Placeholder 16"/>
          <p:cNvSpPr>
            <a:spLocks noGrp="1"/>
          </p:cNvSpPr>
          <p:nvPr>
            <p:ph type="ftr" sz="quarter" idx="11"/>
          </p:nvPr>
        </p:nvSpPr>
        <p:spPr/>
        <p:txBody>
          <a:bodyPr/>
          <a:lstStyle/>
          <a:p>
            <a:pPr>
              <a:defRPr/>
            </a:pPr>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pPr>
              <a:defRPr/>
            </a:pPr>
            <a:fld id="{379EDE99-A98F-42E5-97F9-80FE9625862F}" type="slidenum">
              <a:rPr lang="en-US" smtClean="0"/>
              <a:pPr>
                <a:defRPr/>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CB0F1D37-A94A-4CFC-8DCD-EB9AF305EC80}" type="datetime1">
              <a:rPr lang="en-US" smtClean="0"/>
              <a:pPr>
                <a:defRPr/>
              </a:pPr>
              <a:t>3/3/2013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B0AC413-BFE0-428D-AF09-7A6060C3A0DD}"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E0209D63-AC03-4A81-98C2-D92F0E3E3C80}" type="datetime1">
              <a:rPr lang="en-US" smtClean="0"/>
              <a:pPr>
                <a:defRPr/>
              </a:pPr>
              <a:t>3/3/2013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72C6DB9-D3FB-476A-A1D0-D819B6B8767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fld id="{F16EEFCC-F625-4331-9945-40D8632B884F}" type="datetime1">
              <a:rPr lang="en-US" smtClean="0"/>
              <a:pPr>
                <a:defRPr/>
              </a:pPr>
              <a:t>3/3/2013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99585BE-8BC7-45F6-BEDC-8F2EE26F1AE3}" type="slidenum">
              <a:rPr lang="en-US" smtClean="0"/>
              <a:pPr>
                <a:defRPr/>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CF562472-8C90-44A7-9F3A-5B0A49887BBF}" type="datetime1">
              <a:rPr lang="en-US" smtClean="0"/>
              <a:pPr>
                <a:defRPr/>
              </a:pPr>
              <a:t>3/3/2013</a:t>
            </a:fld>
            <a:endParaRPr lang="en-US"/>
          </a:p>
        </p:txBody>
      </p:sp>
      <p:sp>
        <p:nvSpPr>
          <p:cNvPr id="5" name="Footer Placeholder 4"/>
          <p:cNvSpPr>
            <a:spLocks noGrp="1"/>
          </p:cNvSpPr>
          <p:nvPr>
            <p:ph type="ftr" sz="quarter" idx="11"/>
          </p:nvPr>
        </p:nvSpPr>
        <p:spPr>
          <a:xfrm>
            <a:off x="800100" y="6172200"/>
            <a:ext cx="4000500" cy="457200"/>
          </a:xfrm>
        </p:spPr>
        <p:txBody>
          <a:bodyPr/>
          <a:lstStyle/>
          <a:p>
            <a:pPr>
              <a:defRPr/>
            </a:pPr>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pPr>
              <a:defRPr/>
            </a:pPr>
            <a:fld id="{697B76D3-145A-4058-AE0F-92CA2782E364}"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4F07AC1C-D948-47CF-A56F-9F63CEBB5D4C}" type="datetime1">
              <a:rPr lang="en-US" smtClean="0"/>
              <a:pPr>
                <a:defRPr/>
              </a:pPr>
              <a:t>3/3/2013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BAF14F1-898F-438F-B144-48EE06E37980}" type="slidenum">
              <a:rPr lang="en-US" smtClean="0"/>
              <a:pPr>
                <a:defRPr/>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fld id="{2B5191C7-5EB3-496A-95F1-D36C92D11015}" type="datetime1">
              <a:rPr lang="en-US" smtClean="0"/>
              <a:pPr>
                <a:defRPr/>
              </a:pPr>
              <a:t>3/3/2013</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D76B9A32-43FD-4816-8F47-CA2C9DC04CC2}" type="slidenum">
              <a:rPr lang="en-US" smtClean="0"/>
              <a:pPr>
                <a:defRPr/>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035702E9-4633-4F43-BCBE-8FBA3D1FA454}" type="datetime1">
              <a:rPr lang="en-US" smtClean="0"/>
              <a:pPr>
                <a:defRPr/>
              </a:pPr>
              <a:t>3/3/2013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2F411C4C-053D-476B-BEB6-4FAF155E638B}"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FAD29729-6360-4536-91B2-F9986962F60F}" type="datetime1">
              <a:rPr lang="en-US" smtClean="0"/>
              <a:pPr>
                <a:defRPr/>
              </a:pPr>
              <a:t>3/3/2013</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F456ACDE-BED1-42E3-9DF8-031EA2B2CB4E}"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E736D002-876B-41C8-915A-2FEEF6644A60}" type="datetime1">
              <a:rPr lang="en-US" smtClean="0"/>
              <a:pPr>
                <a:defRPr/>
              </a:pPr>
              <a:t>3/3/2013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D9FAE2E-F200-4A03-9D65-EA50EE840A17}" type="slidenum">
              <a:rPr lang="en-US" smtClean="0"/>
              <a:pPr>
                <a:defRPr/>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4189FD22-2CB2-45D9-B79D-DB0F209C5E64}" type="datetime1">
              <a:rPr lang="en-US" smtClean="0"/>
              <a:pPr>
                <a:defRPr/>
              </a:pPr>
              <a:t>3/3/2013</a:t>
            </a:fld>
            <a:endParaRPr lang="en-US"/>
          </a:p>
        </p:txBody>
      </p:sp>
      <p:sp>
        <p:nvSpPr>
          <p:cNvPr id="6" name="Footer Placeholder 5"/>
          <p:cNvSpPr>
            <a:spLocks noGrp="1"/>
          </p:cNvSpPr>
          <p:nvPr>
            <p:ph type="ftr" sz="quarter" idx="11"/>
          </p:nvPr>
        </p:nvSpPr>
        <p:spPr>
          <a:xfrm>
            <a:off x="914400" y="6172200"/>
            <a:ext cx="3886200" cy="457200"/>
          </a:xfrm>
        </p:spPr>
        <p:txBody>
          <a:bodyPr/>
          <a:lstStyle/>
          <a:p>
            <a:pPr>
              <a:defRPr/>
            </a:pPr>
            <a:endParaRPr lang="en-US"/>
          </a:p>
        </p:txBody>
      </p:sp>
      <p:sp>
        <p:nvSpPr>
          <p:cNvPr id="7" name="Slide Number Placeholder 6"/>
          <p:cNvSpPr>
            <a:spLocks noGrp="1"/>
          </p:cNvSpPr>
          <p:nvPr>
            <p:ph type="sldNum" sz="quarter" idx="12"/>
          </p:nvPr>
        </p:nvSpPr>
        <p:spPr>
          <a:xfrm>
            <a:off x="146304" y="6208776"/>
            <a:ext cx="457200" cy="457200"/>
          </a:xfrm>
        </p:spPr>
        <p:txBody>
          <a:bodyPr/>
          <a:lstStyle/>
          <a:p>
            <a:pPr>
              <a:defRPr/>
            </a:pPr>
            <a:fld id="{3A0D5A02-14D8-41F5-BE69-2237F3434833}" type="slidenum">
              <a:rPr lang="en-US" smtClean="0"/>
              <a:pPr>
                <a:defRPr/>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defRPr/>
            </a:pPr>
            <a:fld id="{6593EC6A-69CF-48E1-B60E-5137727DDD19}" type="datetime1">
              <a:rPr lang="en-US" smtClean="0"/>
              <a:pPr>
                <a:defRPr/>
              </a:pPr>
              <a:t>3/3/2013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defRPr/>
            </a:pPr>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5C688CFF-8832-4E2B-8FCD-82D6EB380C5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ubtitle 2"/>
          <p:cNvSpPr>
            <a:spLocks noGrp="1"/>
          </p:cNvSpPr>
          <p:nvPr>
            <p:ph type="subTitle" idx="1"/>
          </p:nvPr>
        </p:nvSpPr>
        <p:spPr>
          <a:xfrm>
            <a:off x="1219200" y="3505200"/>
            <a:ext cx="7315200" cy="2819400"/>
          </a:xfrm>
        </p:spPr>
        <p:txBody>
          <a:bodyPr/>
          <a:lstStyle/>
          <a:p>
            <a:pPr eaLnBrk="1" hangingPunct="1">
              <a:lnSpc>
                <a:spcPct val="80000"/>
              </a:lnSpc>
            </a:pPr>
            <a:r>
              <a:rPr lang="en-US" sz="2000" b="1" dirty="0" smtClean="0">
                <a:solidFill>
                  <a:schemeClr val="tx1"/>
                </a:solidFill>
              </a:rPr>
              <a:t>Ms </a:t>
            </a:r>
            <a:r>
              <a:rPr lang="en-US" sz="2000" b="1" dirty="0" err="1" smtClean="0">
                <a:solidFill>
                  <a:schemeClr val="tx1"/>
                </a:solidFill>
              </a:rPr>
              <a:t>Rufina</a:t>
            </a:r>
            <a:r>
              <a:rPr lang="en-US" sz="2000" b="1" dirty="0" smtClean="0">
                <a:solidFill>
                  <a:schemeClr val="tx1"/>
                </a:solidFill>
              </a:rPr>
              <a:t> </a:t>
            </a:r>
            <a:r>
              <a:rPr lang="en-US" sz="2000" b="1" dirty="0" smtClean="0">
                <a:solidFill>
                  <a:schemeClr val="tx1"/>
                </a:solidFill>
              </a:rPr>
              <a:t>Peter, PNG </a:t>
            </a:r>
            <a:r>
              <a:rPr lang="en-US" sz="2000" b="1" dirty="0" smtClean="0">
                <a:solidFill>
                  <a:schemeClr val="tx1"/>
                </a:solidFill>
              </a:rPr>
              <a:t>Institute of National Affairs &amp; Bank of PNG</a:t>
            </a:r>
          </a:p>
          <a:p>
            <a:pPr eaLnBrk="1" hangingPunct="1">
              <a:lnSpc>
                <a:spcPct val="80000"/>
              </a:lnSpc>
            </a:pPr>
            <a:r>
              <a:rPr lang="en-US" sz="2000" b="1" dirty="0" smtClean="0">
                <a:solidFill>
                  <a:schemeClr val="tx1"/>
                </a:solidFill>
              </a:rPr>
              <a:t>Ms Wei </a:t>
            </a:r>
            <a:r>
              <a:rPr lang="en-US" sz="2000" b="1" dirty="0" smtClean="0">
                <a:solidFill>
                  <a:schemeClr val="tx1"/>
                </a:solidFill>
              </a:rPr>
              <a:t>Zhang, </a:t>
            </a:r>
            <a:r>
              <a:rPr lang="en-US" sz="2000" b="1" dirty="0" smtClean="0">
                <a:solidFill>
                  <a:schemeClr val="tx1"/>
                </a:solidFill>
              </a:rPr>
              <a:t>The World Bank</a:t>
            </a:r>
          </a:p>
          <a:p>
            <a:pPr eaLnBrk="1" hangingPunct="1">
              <a:lnSpc>
                <a:spcPct val="80000"/>
              </a:lnSpc>
            </a:pPr>
            <a:endParaRPr lang="en-US" sz="1500" dirty="0" smtClean="0">
              <a:solidFill>
                <a:schemeClr val="tx1"/>
              </a:solidFill>
            </a:endParaRPr>
          </a:p>
          <a:p>
            <a:pPr eaLnBrk="1" hangingPunct="1">
              <a:lnSpc>
                <a:spcPct val="80000"/>
              </a:lnSpc>
            </a:pPr>
            <a:endParaRPr lang="en-US" sz="1500" dirty="0" smtClean="0">
              <a:solidFill>
                <a:schemeClr val="tx1"/>
              </a:solidFill>
            </a:endParaRPr>
          </a:p>
          <a:p>
            <a:pPr eaLnBrk="1" hangingPunct="1">
              <a:lnSpc>
                <a:spcPct val="80000"/>
              </a:lnSpc>
            </a:pPr>
            <a:r>
              <a:rPr lang="en-US" sz="1500" b="1" dirty="0" smtClean="0">
                <a:solidFill>
                  <a:schemeClr val="tx1"/>
                </a:solidFill>
              </a:rPr>
              <a:t>Reserve Bank of India-OECD-World Bank </a:t>
            </a:r>
          </a:p>
          <a:p>
            <a:pPr eaLnBrk="1" hangingPunct="1">
              <a:lnSpc>
                <a:spcPct val="80000"/>
              </a:lnSpc>
            </a:pPr>
            <a:r>
              <a:rPr lang="en-US" sz="1500" b="1" dirty="0">
                <a:solidFill>
                  <a:schemeClr val="tx1"/>
                </a:solidFill>
              </a:rPr>
              <a:t>R</a:t>
            </a:r>
            <a:r>
              <a:rPr lang="en-US" sz="1500" b="1" dirty="0" smtClean="0">
                <a:solidFill>
                  <a:schemeClr val="tx1"/>
                </a:solidFill>
              </a:rPr>
              <a:t>egional Conference on Financial Education </a:t>
            </a:r>
          </a:p>
          <a:p>
            <a:pPr eaLnBrk="1" hangingPunct="1">
              <a:lnSpc>
                <a:spcPct val="80000"/>
              </a:lnSpc>
            </a:pPr>
            <a:r>
              <a:rPr lang="en-US" sz="1500" b="1" dirty="0" smtClean="0">
                <a:solidFill>
                  <a:schemeClr val="tx1"/>
                </a:solidFill>
              </a:rPr>
              <a:t>New Delhi, India</a:t>
            </a:r>
          </a:p>
          <a:p>
            <a:pPr eaLnBrk="1" hangingPunct="1">
              <a:lnSpc>
                <a:spcPct val="80000"/>
              </a:lnSpc>
            </a:pPr>
            <a:r>
              <a:rPr lang="en-US" sz="1500" b="1" dirty="0" smtClean="0">
                <a:solidFill>
                  <a:schemeClr val="tx1"/>
                </a:solidFill>
              </a:rPr>
              <a:t>March 4-5 2013</a:t>
            </a:r>
            <a:endParaRPr lang="en-US" sz="1500" dirty="0" smtClean="0">
              <a:solidFill>
                <a:srgbClr val="898989"/>
              </a:solidFill>
            </a:endParaRPr>
          </a:p>
        </p:txBody>
      </p:sp>
      <p:sp>
        <p:nvSpPr>
          <p:cNvPr id="205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D9FE3C9-6956-48D8-9EA8-B6BBD759AE12}" type="slidenum">
              <a:rPr lang="en-US" smtClean="0">
                <a:solidFill>
                  <a:srgbClr val="898989"/>
                </a:solidFill>
                <a:latin typeface="Calibri" pitchFamily="34" charset="0"/>
              </a:rPr>
              <a:pPr eaLnBrk="1" hangingPunct="1"/>
              <a:t>1</a:t>
            </a:fld>
            <a:endParaRPr lang="en-US" dirty="0" smtClean="0">
              <a:solidFill>
                <a:srgbClr val="898989"/>
              </a:solidFill>
              <a:latin typeface="Calibri" pitchFamily="34" charset="0"/>
            </a:endParaRPr>
          </a:p>
        </p:txBody>
      </p:sp>
      <p:sp>
        <p:nvSpPr>
          <p:cNvPr id="2050" name="Title 1"/>
          <p:cNvSpPr>
            <a:spLocks noGrp="1"/>
          </p:cNvSpPr>
          <p:nvPr>
            <p:ph type="ctrTitle"/>
          </p:nvPr>
        </p:nvSpPr>
        <p:spPr>
          <a:xfrm>
            <a:off x="685800" y="1524000"/>
            <a:ext cx="7772400" cy="1470025"/>
          </a:xfrm>
        </p:spPr>
        <p:txBody>
          <a:bodyPr/>
          <a:lstStyle/>
          <a:p>
            <a:pPr eaLnBrk="1" hangingPunct="1"/>
            <a:r>
              <a:rPr lang="en-US" sz="2800" b="1" dirty="0" smtClean="0"/>
              <a:t>Measuring Financial Capability:</a:t>
            </a:r>
            <a:br>
              <a:rPr lang="en-US" sz="2800" b="1" dirty="0" smtClean="0"/>
            </a:br>
            <a:r>
              <a:rPr lang="en-US" sz="2800" b="1" dirty="0" smtClean="0"/>
              <a:t>Lessons Learned from the Papua New Guinea Financial Capability Pilot Study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en-AU" b="1" dirty="0" smtClean="0">
                <a:solidFill>
                  <a:schemeClr val="bg1"/>
                </a:solidFill>
              </a:rPr>
              <a:t>Survey Instrument</a:t>
            </a:r>
            <a:endParaRPr lang="en-AU" b="1" dirty="0">
              <a:solidFill>
                <a:schemeClr val="bg1"/>
              </a:solidFill>
            </a:endParaRPr>
          </a:p>
        </p:txBody>
      </p:sp>
      <p:sp>
        <p:nvSpPr>
          <p:cNvPr id="4" name="Slide Number Placeholder 3"/>
          <p:cNvSpPr>
            <a:spLocks noGrp="1"/>
          </p:cNvSpPr>
          <p:nvPr>
            <p:ph type="sldNum" sz="quarter" idx="12"/>
          </p:nvPr>
        </p:nvSpPr>
        <p:spPr/>
        <p:txBody>
          <a:bodyPr/>
          <a:lstStyle/>
          <a:p>
            <a:pPr>
              <a:defRPr/>
            </a:pPr>
            <a:fld id="{799585BE-8BC7-45F6-BEDC-8F2EE26F1AE3}" type="slidenum">
              <a:rPr lang="en-US" smtClean="0"/>
              <a:pPr>
                <a:defRPr/>
              </a:pPr>
              <a:t>10</a:t>
            </a:fld>
            <a:endParaRPr lang="en-US"/>
          </a:p>
        </p:txBody>
      </p:sp>
      <p:sp>
        <p:nvSpPr>
          <p:cNvPr id="3" name="Content Placeholder 2"/>
          <p:cNvSpPr>
            <a:spLocks noGrp="1"/>
          </p:cNvSpPr>
          <p:nvPr>
            <p:ph sz="quarter" idx="1"/>
          </p:nvPr>
        </p:nvSpPr>
        <p:spPr>
          <a:xfrm>
            <a:off x="914400" y="1600200"/>
            <a:ext cx="7772400" cy="4419600"/>
          </a:xfrm>
        </p:spPr>
        <p:txBody>
          <a:bodyPr>
            <a:normAutofit fontScale="92500" lnSpcReduction="20000"/>
          </a:bodyPr>
          <a:lstStyle/>
          <a:p>
            <a:pPr algn="just"/>
            <a:r>
              <a:rPr lang="en-AU" dirty="0" smtClean="0"/>
              <a:t>The third phase of the project was the development and piloting of the quantitative survey instrument</a:t>
            </a:r>
          </a:p>
          <a:p>
            <a:pPr algn="just"/>
            <a:endParaRPr lang="en-AU" dirty="0" smtClean="0"/>
          </a:p>
          <a:p>
            <a:pPr algn="just"/>
            <a:r>
              <a:rPr lang="en-AU" dirty="0" smtClean="0"/>
              <a:t>The project was seeking to develop a common instrument which could be used across countries and which would provide a basis for cross-country comparison of financial capability (and the subsequent development of an Index)</a:t>
            </a:r>
          </a:p>
          <a:p>
            <a:pPr algn="just"/>
            <a:endParaRPr lang="en-AU" dirty="0"/>
          </a:p>
          <a:p>
            <a:pPr algn="just"/>
            <a:r>
              <a:rPr lang="en-AU" dirty="0" smtClean="0"/>
              <a:t>The survey focussed on respondents’ behaviour, rather than financial knowledge (there was no option to answer ‘don’t know’). In the context of a developing country this may not be appropriate as knowledge may be a significant barrier to participation (and the accuracy of answers).</a:t>
            </a:r>
            <a:endParaRPr lang="en-AU" dirty="0"/>
          </a:p>
        </p:txBody>
      </p:sp>
    </p:spTree>
    <p:extLst>
      <p:ext uri="{BB962C8B-B14F-4D97-AF65-F5344CB8AC3E}">
        <p14:creationId xmlns:p14="http://schemas.microsoft.com/office/powerpoint/2010/main" val="33208053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normAutofit fontScale="90000"/>
          </a:bodyPr>
          <a:lstStyle/>
          <a:p>
            <a:r>
              <a:rPr lang="en-AU" b="1" dirty="0" smtClean="0">
                <a:solidFill>
                  <a:schemeClr val="bg1"/>
                </a:solidFill>
              </a:rPr>
              <a:t>Survey </a:t>
            </a:r>
            <a:r>
              <a:rPr lang="en-AU" b="1" dirty="0">
                <a:solidFill>
                  <a:schemeClr val="bg1"/>
                </a:solidFill>
              </a:rPr>
              <a:t>Instrument - Lessons Learned </a:t>
            </a:r>
          </a:p>
        </p:txBody>
      </p:sp>
      <p:sp>
        <p:nvSpPr>
          <p:cNvPr id="4" name="Slide Number Placeholder 3"/>
          <p:cNvSpPr>
            <a:spLocks noGrp="1"/>
          </p:cNvSpPr>
          <p:nvPr>
            <p:ph type="sldNum" sz="quarter" idx="12"/>
          </p:nvPr>
        </p:nvSpPr>
        <p:spPr/>
        <p:txBody>
          <a:bodyPr/>
          <a:lstStyle/>
          <a:p>
            <a:pPr>
              <a:defRPr/>
            </a:pPr>
            <a:fld id="{799585BE-8BC7-45F6-BEDC-8F2EE26F1AE3}" type="slidenum">
              <a:rPr lang="en-US" smtClean="0"/>
              <a:pPr>
                <a:defRPr/>
              </a:pPr>
              <a:t>11</a:t>
            </a:fld>
            <a:endParaRPr lang="en-US"/>
          </a:p>
        </p:txBody>
      </p:sp>
      <p:sp>
        <p:nvSpPr>
          <p:cNvPr id="3" name="Content Placeholder 2"/>
          <p:cNvSpPr>
            <a:spLocks noGrp="1"/>
          </p:cNvSpPr>
          <p:nvPr>
            <p:ph sz="quarter" idx="1"/>
          </p:nvPr>
        </p:nvSpPr>
        <p:spPr>
          <a:xfrm>
            <a:off x="914400" y="1676400"/>
            <a:ext cx="7772400" cy="4648200"/>
          </a:xfrm>
        </p:spPr>
        <p:txBody>
          <a:bodyPr>
            <a:normAutofit fontScale="92500" lnSpcReduction="20000"/>
          </a:bodyPr>
          <a:lstStyle/>
          <a:p>
            <a:pPr algn="just"/>
            <a:r>
              <a:rPr lang="en-AU" dirty="0" smtClean="0"/>
              <a:t>It is very difficult to develop a single comprehensive survey instrument which can measure most/ all facets of financial capability, and which can be used in </a:t>
            </a:r>
            <a:r>
              <a:rPr lang="en-AU" dirty="0"/>
              <a:t>both highly sophisticated fully monetised economies </a:t>
            </a:r>
            <a:r>
              <a:rPr lang="en-AU" dirty="0" smtClean="0"/>
              <a:t>and monetising economies</a:t>
            </a:r>
          </a:p>
          <a:p>
            <a:pPr algn="just"/>
            <a:r>
              <a:rPr lang="en-AU" dirty="0" smtClean="0"/>
              <a:t>The survey instrument was very long (approx. 100 pages) for an interviewer administered survey</a:t>
            </a:r>
          </a:p>
          <a:p>
            <a:pPr algn="just"/>
            <a:r>
              <a:rPr lang="en-AU" dirty="0" smtClean="0"/>
              <a:t>There were sections of the survey which were not relevant for low income households in PNG</a:t>
            </a:r>
          </a:p>
          <a:p>
            <a:pPr algn="just"/>
            <a:r>
              <a:rPr lang="en-AU" dirty="0" smtClean="0"/>
              <a:t>There was, possibly, inadequate focus on financial knowledge. All questions should include ‘don’t know’</a:t>
            </a:r>
          </a:p>
          <a:p>
            <a:pPr algn="just"/>
            <a:r>
              <a:rPr lang="en-AU" dirty="0" smtClean="0"/>
              <a:t>Some information (for example, classifying households by income strata) was not possible due to the lack of formal data (e.g. HIES)</a:t>
            </a:r>
          </a:p>
          <a:p>
            <a:pPr algn="just"/>
            <a:r>
              <a:rPr lang="en-AU" dirty="0" smtClean="0"/>
              <a:t>Nevertheless the survey was successfully piloted</a:t>
            </a:r>
            <a:endParaRPr lang="en-AU" dirty="0"/>
          </a:p>
        </p:txBody>
      </p:sp>
    </p:spTree>
    <p:extLst>
      <p:ext uri="{BB962C8B-B14F-4D97-AF65-F5344CB8AC3E}">
        <p14:creationId xmlns:p14="http://schemas.microsoft.com/office/powerpoint/2010/main" val="27319701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en-AU" b="1" dirty="0">
                <a:solidFill>
                  <a:schemeClr val="bg1"/>
                </a:solidFill>
              </a:rPr>
              <a:t>Translation - Lessons </a:t>
            </a:r>
            <a:r>
              <a:rPr lang="en-AU" b="1" dirty="0" smtClean="0">
                <a:solidFill>
                  <a:schemeClr val="bg1"/>
                </a:solidFill>
              </a:rPr>
              <a:t>Learned</a:t>
            </a:r>
            <a:endParaRPr lang="en-AU" b="1" dirty="0">
              <a:solidFill>
                <a:schemeClr val="bg1"/>
              </a:solidFill>
            </a:endParaRPr>
          </a:p>
        </p:txBody>
      </p:sp>
      <p:sp>
        <p:nvSpPr>
          <p:cNvPr id="4" name="Slide Number Placeholder 3"/>
          <p:cNvSpPr>
            <a:spLocks noGrp="1"/>
          </p:cNvSpPr>
          <p:nvPr>
            <p:ph type="sldNum" sz="quarter" idx="12"/>
          </p:nvPr>
        </p:nvSpPr>
        <p:spPr/>
        <p:txBody>
          <a:bodyPr/>
          <a:lstStyle/>
          <a:p>
            <a:pPr>
              <a:defRPr/>
            </a:pPr>
            <a:fld id="{799585BE-8BC7-45F6-BEDC-8F2EE26F1AE3}" type="slidenum">
              <a:rPr lang="en-US" smtClean="0"/>
              <a:pPr>
                <a:defRPr/>
              </a:pPr>
              <a:t>12</a:t>
            </a:fld>
            <a:endParaRPr lang="en-US"/>
          </a:p>
        </p:txBody>
      </p:sp>
      <p:sp>
        <p:nvSpPr>
          <p:cNvPr id="3" name="Content Placeholder 2"/>
          <p:cNvSpPr>
            <a:spLocks noGrp="1"/>
          </p:cNvSpPr>
          <p:nvPr>
            <p:ph sz="quarter" idx="1"/>
          </p:nvPr>
        </p:nvSpPr>
        <p:spPr>
          <a:xfrm>
            <a:off x="914400" y="1600200"/>
            <a:ext cx="7772400" cy="4572000"/>
          </a:xfrm>
        </p:spPr>
        <p:txBody>
          <a:bodyPr>
            <a:normAutofit fontScale="92500" lnSpcReduction="20000"/>
          </a:bodyPr>
          <a:lstStyle/>
          <a:p>
            <a:pPr algn="just" eaLnBrk="1" hangingPunct="1"/>
            <a:r>
              <a:rPr lang="en-US" dirty="0" smtClean="0"/>
              <a:t>The wording of questions </a:t>
            </a:r>
            <a:r>
              <a:rPr lang="en-US" u="sng" dirty="0" smtClean="0"/>
              <a:t>must</a:t>
            </a:r>
            <a:r>
              <a:rPr lang="en-US" dirty="0" smtClean="0"/>
              <a:t> have regard for the language(s) the questions will be translated into</a:t>
            </a:r>
          </a:p>
          <a:p>
            <a:pPr algn="just" eaLnBrk="1" hangingPunct="1"/>
            <a:r>
              <a:rPr lang="en-US" dirty="0" smtClean="0"/>
              <a:t>As previously noted </a:t>
            </a:r>
            <a:r>
              <a:rPr lang="en-US" b="1" dirty="0" smtClean="0"/>
              <a:t>construct </a:t>
            </a:r>
            <a:r>
              <a:rPr lang="en-US" b="1" dirty="0"/>
              <a:t>validity </a:t>
            </a:r>
            <a:r>
              <a:rPr lang="en-US" b="1" dirty="0" smtClean="0"/>
              <a:t>proved to be a very significant </a:t>
            </a:r>
            <a:r>
              <a:rPr lang="en-US" b="1" dirty="0"/>
              <a:t>issue</a:t>
            </a:r>
            <a:r>
              <a:rPr lang="en-US" dirty="0"/>
              <a:t>:</a:t>
            </a:r>
          </a:p>
          <a:p>
            <a:pPr lvl="1" algn="just" eaLnBrk="1" hangingPunct="1"/>
            <a:r>
              <a:rPr lang="en-US" dirty="0" smtClean="0"/>
              <a:t>The survey questions had been drafted </a:t>
            </a:r>
            <a:r>
              <a:rPr lang="en-US" dirty="0"/>
              <a:t>in a language which had many money related constructs (English)</a:t>
            </a:r>
          </a:p>
          <a:p>
            <a:pPr lvl="1" algn="just" eaLnBrk="1" hangingPunct="1"/>
            <a:r>
              <a:rPr lang="en-US" dirty="0"/>
              <a:t>It proved </a:t>
            </a:r>
            <a:r>
              <a:rPr lang="en-US" u="sng" dirty="0"/>
              <a:t>very</a:t>
            </a:r>
            <a:r>
              <a:rPr lang="en-US" dirty="0"/>
              <a:t> difficult to translate </a:t>
            </a:r>
            <a:r>
              <a:rPr lang="en-US" dirty="0" smtClean="0"/>
              <a:t>some questions to </a:t>
            </a:r>
            <a:r>
              <a:rPr lang="en-US" dirty="0"/>
              <a:t>a language (</a:t>
            </a:r>
            <a:r>
              <a:rPr lang="en-US" dirty="0" err="1"/>
              <a:t>Tok</a:t>
            </a:r>
            <a:r>
              <a:rPr lang="en-US" dirty="0"/>
              <a:t> </a:t>
            </a:r>
            <a:r>
              <a:rPr lang="en-US" dirty="0" err="1"/>
              <a:t>Pisin</a:t>
            </a:r>
            <a:r>
              <a:rPr lang="en-US" dirty="0"/>
              <a:t>) with fewer money related </a:t>
            </a:r>
            <a:r>
              <a:rPr lang="en-US" dirty="0" smtClean="0"/>
              <a:t>constructs</a:t>
            </a:r>
            <a:endParaRPr lang="en-US" dirty="0"/>
          </a:p>
          <a:p>
            <a:pPr lvl="1" algn="just" eaLnBrk="1" hangingPunct="1"/>
            <a:r>
              <a:rPr lang="en-US" dirty="0"/>
              <a:t>It </a:t>
            </a:r>
            <a:r>
              <a:rPr lang="en-US" dirty="0" smtClean="0"/>
              <a:t>was very </a:t>
            </a:r>
            <a:r>
              <a:rPr lang="en-US" dirty="0"/>
              <a:t>difficult to translate psychological questions to a </a:t>
            </a:r>
            <a:r>
              <a:rPr lang="en-US" dirty="0" smtClean="0"/>
              <a:t>creole (</a:t>
            </a:r>
            <a:r>
              <a:rPr lang="en-US" dirty="0" err="1" smtClean="0"/>
              <a:t>Tok</a:t>
            </a:r>
            <a:r>
              <a:rPr lang="en-US" dirty="0" smtClean="0"/>
              <a:t> </a:t>
            </a:r>
            <a:r>
              <a:rPr lang="en-US" dirty="0" err="1" smtClean="0"/>
              <a:t>Pisin</a:t>
            </a:r>
            <a:r>
              <a:rPr lang="en-US" dirty="0" smtClean="0"/>
              <a:t>) which was not developed </a:t>
            </a:r>
            <a:r>
              <a:rPr lang="en-US" dirty="0"/>
              <a:t>to convey psychological </a:t>
            </a:r>
            <a:r>
              <a:rPr lang="en-US" dirty="0" smtClean="0"/>
              <a:t>constructs.  Psychological questions were dropped from the survey</a:t>
            </a:r>
          </a:p>
          <a:p>
            <a:pPr algn="just" eaLnBrk="1" hangingPunct="1"/>
            <a:r>
              <a:rPr lang="en-US" dirty="0" smtClean="0"/>
              <a:t>It had been intended to pilot in both </a:t>
            </a:r>
            <a:r>
              <a:rPr lang="en-US" dirty="0" err="1" smtClean="0"/>
              <a:t>Tok</a:t>
            </a:r>
            <a:r>
              <a:rPr lang="en-US" dirty="0" smtClean="0"/>
              <a:t> </a:t>
            </a:r>
            <a:r>
              <a:rPr lang="en-US" dirty="0" err="1" smtClean="0"/>
              <a:t>Pisin</a:t>
            </a:r>
            <a:r>
              <a:rPr lang="en-US" dirty="0" smtClean="0"/>
              <a:t> and </a:t>
            </a:r>
            <a:r>
              <a:rPr lang="en-US" dirty="0" err="1" smtClean="0"/>
              <a:t>Hiri</a:t>
            </a:r>
            <a:r>
              <a:rPr lang="en-US" dirty="0" smtClean="0"/>
              <a:t> </a:t>
            </a:r>
            <a:r>
              <a:rPr lang="en-US" dirty="0" err="1" smtClean="0"/>
              <a:t>Motu</a:t>
            </a:r>
            <a:r>
              <a:rPr lang="en-US" dirty="0" smtClean="0"/>
              <a:t>.  The translation to </a:t>
            </a:r>
            <a:r>
              <a:rPr lang="en-US" dirty="0" err="1" smtClean="0"/>
              <a:t>Hiri</a:t>
            </a:r>
            <a:r>
              <a:rPr lang="en-US" dirty="0" smtClean="0"/>
              <a:t> </a:t>
            </a:r>
            <a:r>
              <a:rPr lang="en-US" dirty="0" err="1" smtClean="0"/>
              <a:t>Motu</a:t>
            </a:r>
            <a:r>
              <a:rPr lang="en-US" dirty="0" smtClean="0"/>
              <a:t> proved even more complex than the translation to </a:t>
            </a:r>
            <a:r>
              <a:rPr lang="en-US" dirty="0" err="1" smtClean="0"/>
              <a:t>Tok</a:t>
            </a:r>
            <a:r>
              <a:rPr lang="en-US" dirty="0" smtClean="0"/>
              <a:t> </a:t>
            </a:r>
            <a:r>
              <a:rPr lang="en-US" dirty="0" err="1" smtClean="0"/>
              <a:t>Pisin</a:t>
            </a:r>
            <a:r>
              <a:rPr lang="en-US" dirty="0" smtClean="0"/>
              <a:t>.  The survey was not piloted in </a:t>
            </a:r>
            <a:r>
              <a:rPr lang="en-US" dirty="0" err="1" smtClean="0"/>
              <a:t>Hiri</a:t>
            </a:r>
            <a:r>
              <a:rPr lang="en-US" dirty="0" smtClean="0"/>
              <a:t> </a:t>
            </a:r>
            <a:r>
              <a:rPr lang="en-US" dirty="0" err="1" smtClean="0"/>
              <a:t>Motu</a:t>
            </a:r>
            <a:endParaRPr lang="en-US" dirty="0"/>
          </a:p>
          <a:p>
            <a:endParaRPr lang="en-AU" dirty="0"/>
          </a:p>
        </p:txBody>
      </p:sp>
    </p:spTree>
    <p:extLst>
      <p:ext uri="{BB962C8B-B14F-4D97-AF65-F5344CB8AC3E}">
        <p14:creationId xmlns:p14="http://schemas.microsoft.com/office/powerpoint/2010/main" val="36244091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solidFill>
            <a:schemeClr val="accent1"/>
          </a:solidFill>
        </p:spPr>
        <p:txBody>
          <a:bodyPr>
            <a:normAutofit fontScale="90000"/>
          </a:bodyPr>
          <a:lstStyle/>
          <a:p>
            <a:r>
              <a:rPr lang="en-AU" b="1" dirty="0" smtClean="0">
                <a:solidFill>
                  <a:schemeClr val="bg1"/>
                </a:solidFill>
              </a:rPr>
              <a:t>Field work (Sampling, enrolment and interviews)</a:t>
            </a:r>
          </a:p>
        </p:txBody>
      </p:sp>
      <p:sp>
        <p:nvSpPr>
          <p:cNvPr id="1843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05DA9A6-4E69-4505-9FFD-8DCF57692512}" type="slidenum">
              <a:rPr lang="en-US" smtClean="0">
                <a:solidFill>
                  <a:srgbClr val="898989"/>
                </a:solidFill>
                <a:latin typeface="Calibri" pitchFamily="34" charset="0"/>
              </a:rPr>
              <a:pPr eaLnBrk="1" hangingPunct="1"/>
              <a:t>13</a:t>
            </a:fld>
            <a:endParaRPr lang="en-US" smtClean="0">
              <a:solidFill>
                <a:srgbClr val="898989"/>
              </a:solidFill>
              <a:latin typeface="Calibri" pitchFamily="34" charset="0"/>
            </a:endParaRPr>
          </a:p>
        </p:txBody>
      </p:sp>
      <p:sp>
        <p:nvSpPr>
          <p:cNvPr id="18435" name="Content Placeholder 2"/>
          <p:cNvSpPr>
            <a:spLocks noGrp="1"/>
          </p:cNvSpPr>
          <p:nvPr>
            <p:ph sz="quarter" idx="1"/>
          </p:nvPr>
        </p:nvSpPr>
        <p:spPr>
          <a:xfrm>
            <a:off x="914400" y="1600200"/>
            <a:ext cx="7772400" cy="4648200"/>
          </a:xfrm>
        </p:spPr>
        <p:txBody>
          <a:bodyPr>
            <a:normAutofit fontScale="92500" lnSpcReduction="20000"/>
          </a:bodyPr>
          <a:lstStyle/>
          <a:p>
            <a:pPr algn="just"/>
            <a:r>
              <a:rPr lang="en-AU" sz="2400" dirty="0"/>
              <a:t>Purposive sampling </a:t>
            </a:r>
            <a:r>
              <a:rPr lang="en-AU" sz="2400" dirty="0" smtClean="0"/>
              <a:t>was used for the pilot to </a:t>
            </a:r>
            <a:r>
              <a:rPr lang="en-AU" sz="2400" dirty="0"/>
              <a:t>determine if </a:t>
            </a:r>
            <a:r>
              <a:rPr lang="en-AU" sz="2400" dirty="0" smtClean="0"/>
              <a:t>the instrument </a:t>
            </a:r>
            <a:r>
              <a:rPr lang="en-AU" sz="2400" dirty="0"/>
              <a:t>differentiated between high and low income households</a:t>
            </a:r>
          </a:p>
          <a:p>
            <a:pPr lvl="1" algn="just"/>
            <a:r>
              <a:rPr lang="en-AU" sz="1900" dirty="0"/>
              <a:t>High and low income census units </a:t>
            </a:r>
            <a:r>
              <a:rPr lang="en-AU" sz="1900" dirty="0" smtClean="0"/>
              <a:t>were selected</a:t>
            </a:r>
            <a:endParaRPr lang="en-AU" sz="1900" dirty="0"/>
          </a:p>
          <a:p>
            <a:pPr lvl="1" algn="just"/>
            <a:r>
              <a:rPr lang="en-AU" sz="1900" dirty="0"/>
              <a:t>Separate high and low income </a:t>
            </a:r>
            <a:r>
              <a:rPr lang="en-AU" sz="1900" dirty="0" smtClean="0"/>
              <a:t>proxies were developed</a:t>
            </a:r>
            <a:endParaRPr lang="en-AU" sz="1900" dirty="0"/>
          </a:p>
          <a:p>
            <a:pPr algn="just"/>
            <a:r>
              <a:rPr lang="en-AU" sz="2400" dirty="0" smtClean="0"/>
              <a:t>Enrolment was undertaken by the National Statistics Office specialist enrolment staff, supported by PNG Project Team.  This was a separate activity to interviewing and was successful</a:t>
            </a:r>
          </a:p>
          <a:p>
            <a:pPr algn="just"/>
            <a:r>
              <a:rPr lang="en-AU" sz="2400" dirty="0" smtClean="0"/>
              <a:t>Interviews undertaken by experienced NSO enumerators, supported by PNG Project Team.  This was successful</a:t>
            </a:r>
          </a:p>
          <a:p>
            <a:pPr lvl="1" algn="just"/>
            <a:r>
              <a:rPr lang="en-AU" sz="2000" dirty="0" smtClean="0"/>
              <a:t>Intensive interviewer training was provided prior to pilot – using both the English language and </a:t>
            </a:r>
            <a:r>
              <a:rPr lang="en-AU" sz="2000" dirty="0" err="1" smtClean="0"/>
              <a:t>Tok</a:t>
            </a:r>
            <a:r>
              <a:rPr lang="en-AU" sz="2000" dirty="0" smtClean="0"/>
              <a:t> </a:t>
            </a:r>
            <a:r>
              <a:rPr lang="en-AU" sz="2000" dirty="0" err="1" smtClean="0"/>
              <a:t>Pisin</a:t>
            </a:r>
            <a:r>
              <a:rPr lang="en-AU" sz="2000" dirty="0" smtClean="0"/>
              <a:t> versions of the survey.  Some interviewers experienced issues with a number of the financial terms</a:t>
            </a:r>
          </a:p>
          <a:p>
            <a:pPr algn="just"/>
            <a:r>
              <a:rPr lang="en-AU" sz="2400" dirty="0" smtClean="0"/>
              <a:t>A total of 90 interviews </a:t>
            </a:r>
            <a:r>
              <a:rPr lang="en-AU" sz="2400" dirty="0" smtClean="0"/>
              <a:t>were undertaken </a:t>
            </a:r>
            <a:r>
              <a:rPr lang="en-AU" sz="2400" dirty="0" smtClean="0"/>
              <a:t>(HI-42 households) and (LI-48 households).  Interviews conducted at respondents homes and a Central location </a:t>
            </a:r>
            <a:r>
              <a:rPr lang="en-AU" sz="2400" dirty="0" err="1" smtClean="0"/>
              <a:t>respecitvely</a:t>
            </a:r>
            <a:r>
              <a:rPr lang="en-AU" sz="2400" dirty="0" smtClean="0"/>
              <a:t>. This </a:t>
            </a:r>
            <a:r>
              <a:rPr lang="en-AU" sz="2400" dirty="0" smtClean="0"/>
              <a:t>was successful</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en-AU" b="1" dirty="0" smtClean="0">
                <a:solidFill>
                  <a:schemeClr val="bg1"/>
                </a:solidFill>
              </a:rPr>
              <a:t>Field Work – </a:t>
            </a:r>
            <a:r>
              <a:rPr lang="en-AU" b="1" dirty="0">
                <a:solidFill>
                  <a:schemeClr val="bg1"/>
                </a:solidFill>
              </a:rPr>
              <a:t>lessons learned</a:t>
            </a:r>
          </a:p>
        </p:txBody>
      </p:sp>
      <p:sp>
        <p:nvSpPr>
          <p:cNvPr id="4" name="Slide Number Placeholder 3"/>
          <p:cNvSpPr>
            <a:spLocks noGrp="1"/>
          </p:cNvSpPr>
          <p:nvPr>
            <p:ph type="sldNum" sz="quarter" idx="12"/>
          </p:nvPr>
        </p:nvSpPr>
        <p:spPr/>
        <p:txBody>
          <a:bodyPr/>
          <a:lstStyle/>
          <a:p>
            <a:pPr>
              <a:defRPr/>
            </a:pPr>
            <a:fld id="{799585BE-8BC7-45F6-BEDC-8F2EE26F1AE3}" type="slidenum">
              <a:rPr lang="en-US" smtClean="0"/>
              <a:pPr>
                <a:defRPr/>
              </a:pPr>
              <a:t>14</a:t>
            </a:fld>
            <a:endParaRPr lang="en-US"/>
          </a:p>
        </p:txBody>
      </p:sp>
      <p:sp>
        <p:nvSpPr>
          <p:cNvPr id="3" name="Content Placeholder 2"/>
          <p:cNvSpPr>
            <a:spLocks noGrp="1"/>
          </p:cNvSpPr>
          <p:nvPr>
            <p:ph sz="quarter" idx="1"/>
          </p:nvPr>
        </p:nvSpPr>
        <p:spPr>
          <a:xfrm>
            <a:off x="914400" y="1676400"/>
            <a:ext cx="7772400" cy="4495800"/>
          </a:xfrm>
        </p:spPr>
        <p:txBody>
          <a:bodyPr>
            <a:normAutofit fontScale="92500" lnSpcReduction="10000"/>
          </a:bodyPr>
          <a:lstStyle/>
          <a:p>
            <a:pPr algn="just"/>
            <a:r>
              <a:rPr lang="en-AU" dirty="0" smtClean="0"/>
              <a:t>Overall the field work for the pilot was successful</a:t>
            </a:r>
          </a:p>
          <a:p>
            <a:pPr algn="just"/>
            <a:r>
              <a:rPr lang="en-AU" dirty="0" smtClean="0"/>
              <a:t>Enrolment should be a separate activity to the conducting of the interviews</a:t>
            </a:r>
          </a:p>
          <a:p>
            <a:pPr algn="just"/>
            <a:r>
              <a:rPr lang="en-AU" dirty="0" smtClean="0"/>
              <a:t>Use of a (long) paper based survey is not optimal.  The risk of error is high:</a:t>
            </a:r>
          </a:p>
          <a:p>
            <a:pPr lvl="1" algn="just"/>
            <a:r>
              <a:rPr lang="en-AU" dirty="0" smtClean="0"/>
              <a:t>Incorrect answers</a:t>
            </a:r>
          </a:p>
          <a:p>
            <a:pPr lvl="1" algn="just"/>
            <a:r>
              <a:rPr lang="en-AU" dirty="0" smtClean="0"/>
              <a:t>Incorrect skips</a:t>
            </a:r>
          </a:p>
          <a:p>
            <a:pPr lvl="1" algn="just"/>
            <a:r>
              <a:rPr lang="en-AU" dirty="0" smtClean="0"/>
              <a:t>Coding errors (when keying)</a:t>
            </a:r>
          </a:p>
          <a:p>
            <a:pPr algn="just"/>
            <a:r>
              <a:rPr lang="en-AU" dirty="0" smtClean="0"/>
              <a:t>Screen based data collection would have been preferable</a:t>
            </a:r>
          </a:p>
          <a:p>
            <a:pPr algn="just"/>
            <a:r>
              <a:rPr lang="en-AU" dirty="0" smtClean="0"/>
              <a:t>Interviewers must be familiar with the constructs being surveyed – careful attention must be paid to training interviewers in respect to both the survey and the objective of the questions</a:t>
            </a:r>
          </a:p>
          <a:p>
            <a:pPr algn="just"/>
            <a:endParaRPr lang="en-AU" dirty="0"/>
          </a:p>
        </p:txBody>
      </p:sp>
    </p:spTree>
    <p:extLst>
      <p:ext uri="{BB962C8B-B14F-4D97-AF65-F5344CB8AC3E}">
        <p14:creationId xmlns:p14="http://schemas.microsoft.com/office/powerpoint/2010/main" val="3914834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txBox="1">
            <a:spLocks/>
          </p:cNvSpPr>
          <p:nvPr/>
        </p:nvSpPr>
        <p:spPr bwMode="auto">
          <a:xfrm>
            <a:off x="457200" y="1676400"/>
            <a:ext cx="8229600" cy="4953000"/>
          </a:xfrm>
          <a:prstGeom prst="rect">
            <a:avLst/>
          </a:prstGeom>
          <a:noFill/>
          <a:ln w="9525">
            <a:noFill/>
            <a:miter lim="800000"/>
            <a:headEnd/>
            <a:tailEnd/>
          </a:ln>
        </p:spPr>
        <p:txBody>
          <a:bodyPr/>
          <a:lstStyle/>
          <a:p>
            <a:pPr marL="342900" indent="-342900" algn="just" eaLnBrk="0" hangingPunct="0">
              <a:spcBef>
                <a:spcPct val="20000"/>
              </a:spcBef>
              <a:buFont typeface="Arial" charset="0"/>
              <a:buChar char="•"/>
              <a:defRPr/>
            </a:pPr>
            <a:r>
              <a:rPr lang="en-AU" sz="1600" dirty="0" smtClean="0">
                <a:latin typeface="+mj-lt"/>
              </a:rPr>
              <a:t>There was little difference in household composition between low and high income households: </a:t>
            </a:r>
            <a:endParaRPr lang="en-AU" sz="1600" dirty="0">
              <a:latin typeface="+mj-lt"/>
            </a:endParaRPr>
          </a:p>
          <a:p>
            <a:pPr marL="342900" indent="-342900" eaLnBrk="0" hangingPunct="0">
              <a:spcBef>
                <a:spcPct val="20000"/>
              </a:spcBef>
              <a:buFont typeface="Arial" charset="0"/>
              <a:buChar char="•"/>
              <a:defRPr/>
            </a:pPr>
            <a:endParaRPr lang="en-AU" sz="2000" dirty="0">
              <a:latin typeface="Calibri" pitchFamily="34" charset="0"/>
            </a:endParaRPr>
          </a:p>
          <a:p>
            <a:pPr marL="342900" indent="-342900" eaLnBrk="0" hangingPunct="0">
              <a:spcBef>
                <a:spcPct val="20000"/>
              </a:spcBef>
              <a:buFont typeface="Arial" charset="0"/>
              <a:buChar char="•"/>
              <a:defRPr/>
            </a:pPr>
            <a:endParaRPr lang="en-AU" sz="2000" dirty="0">
              <a:latin typeface="Calibri" pitchFamily="34" charset="0"/>
            </a:endParaRPr>
          </a:p>
        </p:txBody>
      </p:sp>
      <p:sp>
        <p:nvSpPr>
          <p:cNvPr id="27651" name="Title 1"/>
          <p:cNvSpPr>
            <a:spLocks noGrp="1"/>
          </p:cNvSpPr>
          <p:nvPr>
            <p:ph type="title"/>
          </p:nvPr>
        </p:nvSpPr>
        <p:spPr>
          <a:xfrm>
            <a:off x="457200" y="381000"/>
            <a:ext cx="8077200" cy="1143000"/>
          </a:xfrm>
          <a:solidFill>
            <a:schemeClr val="accent1"/>
          </a:solidFill>
        </p:spPr>
        <p:txBody>
          <a:bodyPr>
            <a:normAutofit/>
          </a:bodyPr>
          <a:lstStyle/>
          <a:p>
            <a:r>
              <a:rPr lang="en-AU" sz="3600" b="1" dirty="0" smtClean="0">
                <a:solidFill>
                  <a:schemeClr val="bg1"/>
                </a:solidFill>
              </a:rPr>
              <a:t>Survey Pilot – </a:t>
            </a:r>
            <a:r>
              <a:rPr lang="en-AU" sz="3600" b="1" dirty="0" smtClean="0">
                <a:solidFill>
                  <a:schemeClr val="bg1"/>
                </a:solidFill>
              </a:rPr>
              <a:t>Sample</a:t>
            </a:r>
            <a:endParaRPr lang="en-AU" sz="3600" b="1" dirty="0" smtClean="0">
              <a:solidFill>
                <a:schemeClr val="bg1"/>
              </a:solidFill>
            </a:endParaRPr>
          </a:p>
        </p:txBody>
      </p:sp>
      <p:sp>
        <p:nvSpPr>
          <p:cNvPr id="22532" name="Slide Number Placeholder 2"/>
          <p:cNvSpPr>
            <a:spLocks noGrp="1"/>
          </p:cNvSpPr>
          <p:nvPr>
            <p:ph type="sldNum" sz="quarter" idx="12"/>
          </p:nvPr>
        </p:nvSpPr>
        <p:spPr bwMode="auto">
          <a:noFill/>
          <a:ln>
            <a:miter lim="800000"/>
            <a:headEnd/>
            <a:tailEnd/>
          </a:ln>
        </p:spPr>
        <p:txBody>
          <a:bodyPr/>
          <a:lstStyle/>
          <a:p>
            <a:pPr>
              <a:defRPr/>
            </a:pPr>
            <a:fld id="{406133CB-4FC9-4A8B-B5E9-933FCCF6544C}" type="slidenum">
              <a:rPr lang="en-US"/>
              <a:pPr>
                <a:defRPr/>
              </a:pPr>
              <a:t>15</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155192455"/>
              </p:ext>
            </p:extLst>
          </p:nvPr>
        </p:nvGraphicFramePr>
        <p:xfrm>
          <a:off x="1752600" y="2590800"/>
          <a:ext cx="4883150" cy="1981198"/>
        </p:xfrm>
        <a:graphic>
          <a:graphicData uri="http://schemas.openxmlformats.org/drawingml/2006/table">
            <a:tbl>
              <a:tblPr/>
              <a:tblGrid>
                <a:gridCol w="1907679"/>
                <a:gridCol w="1405435"/>
                <a:gridCol w="1570036"/>
              </a:tblGrid>
              <a:tr h="330735">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Low Income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High Income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0735">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Mean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Mean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7523">
                <a:tc>
                  <a:txBody>
                    <a:bodyPr/>
                    <a:lstStyle/>
                    <a:p>
                      <a:pPr algn="l" fontAlgn="b"/>
                      <a:r>
                        <a:rPr lang="en-US" sz="1100" b="0" i="0" u="none" strike="noStrike">
                          <a:solidFill>
                            <a:srgbClr val="000000"/>
                          </a:solidFill>
                          <a:effectLst/>
                          <a:latin typeface="Calibri"/>
                        </a:rPr>
                        <a:t>Number of household members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8.17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8.13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0735">
                <a:tc>
                  <a:txBody>
                    <a:bodyPr/>
                    <a:lstStyle/>
                    <a:p>
                      <a:pPr algn="l" fontAlgn="b"/>
                      <a:r>
                        <a:rPr lang="en-US" sz="1100" b="0" i="0" u="none" strike="noStrike">
                          <a:solidFill>
                            <a:srgbClr val="000000"/>
                          </a:solidFill>
                          <a:effectLst/>
                          <a:latin typeface="Calibri"/>
                        </a:rPr>
                        <a:t>Number of adults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4.46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4.61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0735">
                <a:tc>
                  <a:txBody>
                    <a:bodyPr/>
                    <a:lstStyle/>
                    <a:p>
                      <a:pPr algn="l" fontAlgn="b"/>
                      <a:r>
                        <a:rPr lang="en-US" sz="1100" b="0" i="0" u="none" strike="noStrike">
                          <a:solidFill>
                            <a:srgbClr val="000000"/>
                          </a:solidFill>
                          <a:effectLst/>
                          <a:latin typeface="Calibri"/>
                        </a:rPr>
                        <a:t>Number of males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4.06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4.24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0735">
                <a:tc>
                  <a:txBody>
                    <a:bodyPr/>
                    <a:lstStyle/>
                    <a:p>
                      <a:pPr algn="l" fontAlgn="b"/>
                      <a:r>
                        <a:rPr lang="en-US" sz="1100" b="0" i="0" u="none" strike="noStrike">
                          <a:solidFill>
                            <a:srgbClr val="000000"/>
                          </a:solidFill>
                          <a:effectLst/>
                          <a:latin typeface="Calibri"/>
                        </a:rPr>
                        <a:t>Number of females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3.61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txBox="1">
            <a:spLocks/>
          </p:cNvSpPr>
          <p:nvPr/>
        </p:nvSpPr>
        <p:spPr bwMode="auto">
          <a:xfrm>
            <a:off x="457200" y="1676400"/>
            <a:ext cx="8229600" cy="4953000"/>
          </a:xfrm>
          <a:prstGeom prst="rect">
            <a:avLst/>
          </a:prstGeom>
          <a:noFill/>
          <a:ln w="9525">
            <a:noFill/>
            <a:miter lim="800000"/>
            <a:headEnd/>
            <a:tailEnd/>
          </a:ln>
        </p:spPr>
        <p:txBody>
          <a:bodyPr/>
          <a:lstStyle/>
          <a:p>
            <a:pPr marL="342900" indent="-342900" algn="just" eaLnBrk="0" hangingPunct="0">
              <a:spcBef>
                <a:spcPct val="20000"/>
              </a:spcBef>
              <a:buFont typeface="Arial" charset="0"/>
              <a:buChar char="•"/>
              <a:defRPr/>
            </a:pPr>
            <a:r>
              <a:rPr lang="en-AU" sz="1600" dirty="0">
                <a:latin typeface="+mj-lt"/>
              </a:rPr>
              <a:t>The income based impact of limitations in planning capability is evident in the difficulty low income households have in cash flow management and borrowing, which are not offset by higher levels of financial discipline.</a:t>
            </a:r>
          </a:p>
          <a:p>
            <a:pPr marL="342900" indent="-342900" eaLnBrk="0" hangingPunct="0">
              <a:spcBef>
                <a:spcPct val="20000"/>
              </a:spcBef>
              <a:buFont typeface="Arial" charset="0"/>
              <a:buChar char="•"/>
              <a:defRPr/>
            </a:pPr>
            <a:endParaRPr lang="en-AU" sz="2000" dirty="0">
              <a:latin typeface="Calibri" pitchFamily="34" charset="0"/>
            </a:endParaRPr>
          </a:p>
          <a:p>
            <a:pPr marL="342900" indent="-342900" eaLnBrk="0" hangingPunct="0">
              <a:spcBef>
                <a:spcPct val="20000"/>
              </a:spcBef>
              <a:buFont typeface="Arial" charset="0"/>
              <a:buChar char="•"/>
              <a:defRPr/>
            </a:pPr>
            <a:endParaRPr lang="en-AU" sz="2000" dirty="0">
              <a:latin typeface="Calibri" pitchFamily="34" charset="0"/>
            </a:endParaRPr>
          </a:p>
        </p:txBody>
      </p:sp>
      <p:sp>
        <p:nvSpPr>
          <p:cNvPr id="27651" name="Title 1"/>
          <p:cNvSpPr>
            <a:spLocks noGrp="1"/>
          </p:cNvSpPr>
          <p:nvPr>
            <p:ph type="title"/>
          </p:nvPr>
        </p:nvSpPr>
        <p:spPr>
          <a:xfrm>
            <a:off x="457200" y="381000"/>
            <a:ext cx="8077200" cy="1143000"/>
          </a:xfrm>
          <a:solidFill>
            <a:schemeClr val="accent1"/>
          </a:solidFill>
        </p:spPr>
        <p:txBody>
          <a:bodyPr>
            <a:normAutofit/>
          </a:bodyPr>
          <a:lstStyle/>
          <a:p>
            <a:r>
              <a:rPr lang="en-AU" sz="3600" b="1" dirty="0" smtClean="0">
                <a:solidFill>
                  <a:schemeClr val="bg1"/>
                </a:solidFill>
              </a:rPr>
              <a:t>Survey Pilot – Preliminary Findings</a:t>
            </a:r>
          </a:p>
        </p:txBody>
      </p:sp>
      <p:sp>
        <p:nvSpPr>
          <p:cNvPr id="22532" name="Slide Number Placeholder 2"/>
          <p:cNvSpPr>
            <a:spLocks noGrp="1"/>
          </p:cNvSpPr>
          <p:nvPr>
            <p:ph type="sldNum" sz="quarter" idx="12"/>
          </p:nvPr>
        </p:nvSpPr>
        <p:spPr bwMode="auto">
          <a:noFill/>
          <a:ln>
            <a:miter lim="800000"/>
            <a:headEnd/>
            <a:tailEnd/>
          </a:ln>
        </p:spPr>
        <p:txBody>
          <a:bodyPr/>
          <a:lstStyle/>
          <a:p>
            <a:pPr>
              <a:defRPr/>
            </a:pPr>
            <a:fld id="{406133CB-4FC9-4A8B-B5E9-933FCCF6544C}" type="slidenum">
              <a:rPr lang="en-US"/>
              <a:pPr>
                <a:defRPr/>
              </a:pPr>
              <a:t>16</a:t>
            </a:fld>
            <a:endParaRPr lang="en-US"/>
          </a:p>
        </p:txBody>
      </p:sp>
      <p:graphicFrame>
        <p:nvGraphicFramePr>
          <p:cNvPr id="4" name="Content Placeholder 4"/>
          <p:cNvGraphicFramePr>
            <a:graphicFrameLocks/>
          </p:cNvGraphicFramePr>
          <p:nvPr/>
        </p:nvGraphicFramePr>
        <p:xfrm>
          <a:off x="457200" y="2514600"/>
          <a:ext cx="8229600" cy="4038604"/>
        </p:xfrm>
        <a:graphic>
          <a:graphicData uri="http://schemas.openxmlformats.org/drawingml/2006/table">
            <a:tbl>
              <a:tblPr>
                <a:tableStyleId>{5C22544A-7EE6-4342-B048-85BDC9FD1C3A}</a:tableStyleId>
              </a:tblPr>
              <a:tblGrid>
                <a:gridCol w="1551578"/>
                <a:gridCol w="4664836"/>
                <a:gridCol w="1006593"/>
                <a:gridCol w="1006593"/>
              </a:tblGrid>
              <a:tr h="275766">
                <a:tc>
                  <a:txBody>
                    <a:bodyPr/>
                    <a:lstStyle/>
                    <a:p>
                      <a:pPr algn="l" fontAlgn="b"/>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AU" sz="1100" b="1" u="none" strike="noStrike" dirty="0">
                          <a:effectLst/>
                        </a:rPr>
                        <a:t>Low Income</a:t>
                      </a:r>
                      <a:endParaRPr lang="en-AU" sz="1100" b="1"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AU" sz="1100" b="1" u="none" strike="noStrike" dirty="0">
                          <a:effectLst/>
                        </a:rPr>
                        <a:t>High Income</a:t>
                      </a:r>
                      <a:endParaRPr lang="en-AU" sz="1100" b="1"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1937">
                <a:tc rowSpan="3">
                  <a:txBody>
                    <a:bodyPr/>
                    <a:lstStyle/>
                    <a:p>
                      <a:pPr algn="l" fontAlgn="b"/>
                      <a:r>
                        <a:rPr lang="en-AU" sz="1100" b="1" i="0" u="none" strike="noStrike" dirty="0" smtClean="0">
                          <a:solidFill>
                            <a:srgbClr val="000000"/>
                          </a:solidFill>
                          <a:effectLst/>
                          <a:latin typeface="Calibri"/>
                        </a:rPr>
                        <a:t>Planning</a:t>
                      </a:r>
                      <a:endParaRPr lang="en-AU" sz="1100" b="1" i="0" u="none" strike="noStrike" dirty="0">
                        <a:solidFill>
                          <a:srgbClr val="000000"/>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AU" sz="1100" u="none" strike="noStrike" dirty="0">
                          <a:effectLst/>
                        </a:rPr>
                        <a:t>Plan how money will be used? </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AU" sz="1100" u="none" strike="noStrike" dirty="0">
                          <a:effectLst/>
                        </a:rPr>
                        <a:t>88%</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AU" sz="1100" u="none" strike="noStrike" dirty="0">
                          <a:effectLst/>
                        </a:rPr>
                        <a:t>88%</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1937">
                <a:tc vMerge="1">
                  <a:txBody>
                    <a:bodyPr/>
                    <a:lstStyle/>
                    <a:p>
                      <a:pPr algn="l" fontAlgn="b"/>
                      <a:endParaRPr lang="en-AU" sz="1100" b="0" i="0" u="none" strike="noStrike" dirty="0">
                        <a:solidFill>
                          <a:srgbClr val="000000"/>
                        </a:solidFill>
                        <a:effectLst/>
                        <a:latin typeface="Calibri"/>
                      </a:endParaRPr>
                    </a:p>
                  </a:txBody>
                  <a:tcPr marL="7620" marR="7620" marT="7620" marB="0" anchor="b"/>
                </a:tc>
                <a:tc>
                  <a:txBody>
                    <a:bodyPr/>
                    <a:lstStyle/>
                    <a:p>
                      <a:pPr algn="l" fontAlgn="b"/>
                      <a:r>
                        <a:rPr lang="en-AU" sz="1100" u="none" strike="noStrike" dirty="0">
                          <a:effectLst/>
                        </a:rPr>
                        <a:t>Plan exactly how you will use the money</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AU" sz="1100" u="none" strike="noStrike" dirty="0">
                          <a:effectLst/>
                        </a:rPr>
                        <a:t>25%</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AU" sz="1100" u="none" strike="noStrike" dirty="0">
                          <a:effectLst/>
                        </a:rPr>
                        <a:t>29%</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1937">
                <a:tc vMerge="1">
                  <a:txBody>
                    <a:bodyPr/>
                    <a:lstStyle/>
                    <a:p>
                      <a:pPr algn="l" fontAlgn="b"/>
                      <a:endParaRPr lang="en-AU" sz="1100" b="0" i="0" u="none" strike="noStrike" dirty="0">
                        <a:solidFill>
                          <a:srgbClr val="000000"/>
                        </a:solidFill>
                        <a:effectLst/>
                        <a:latin typeface="Calibri"/>
                      </a:endParaRPr>
                    </a:p>
                  </a:txBody>
                  <a:tcPr marL="7620" marR="7620" marT="7620" marB="0" anchor="b"/>
                </a:tc>
                <a:tc>
                  <a:txBody>
                    <a:bodyPr/>
                    <a:lstStyle/>
                    <a:p>
                      <a:pPr algn="l" fontAlgn="b"/>
                      <a:r>
                        <a:rPr lang="en-AU" sz="1100" u="none" strike="noStrike" dirty="0">
                          <a:effectLst/>
                        </a:rPr>
                        <a:t>Keep to the plan  </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AU" sz="1100" u="none" strike="noStrike" dirty="0">
                          <a:effectLst/>
                        </a:rPr>
                        <a:t>50%</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AU" sz="1100" u="none" strike="noStrike" dirty="0">
                          <a:effectLst/>
                        </a:rPr>
                        <a:t>44%</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1937">
                <a:tc rowSpan="5">
                  <a:txBody>
                    <a:bodyPr/>
                    <a:lstStyle/>
                    <a:p>
                      <a:pPr algn="l" fontAlgn="b"/>
                      <a:r>
                        <a:rPr lang="en-AU" sz="1100" b="1" i="0" u="none" strike="noStrike" dirty="0" smtClean="0">
                          <a:solidFill>
                            <a:srgbClr val="000000"/>
                          </a:solidFill>
                          <a:effectLst/>
                          <a:latin typeface="Calibri"/>
                        </a:rPr>
                        <a:t>Cash Flow Management</a:t>
                      </a:r>
                      <a:endParaRPr lang="en-AU" sz="1100" b="1" i="0" u="none" strike="noStrike" dirty="0">
                        <a:solidFill>
                          <a:srgbClr val="000000"/>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AU" sz="1100" b="0" u="none" strike="noStrike" dirty="0">
                          <a:effectLst/>
                        </a:rPr>
                        <a:t>Have money left over after have paid for necessary items</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AU" sz="1100" b="0" u="none" strike="noStrike" dirty="0">
                          <a:effectLst/>
                        </a:rPr>
                        <a:t>73%</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AU" sz="1100" b="0" u="none" strike="noStrike" dirty="0">
                          <a:effectLst/>
                        </a:rPr>
                        <a:t>88%</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1937">
                <a:tc vMerge="1">
                  <a:txBody>
                    <a:bodyPr/>
                    <a:lstStyle/>
                    <a:p>
                      <a:pPr algn="l" fontAlgn="b"/>
                      <a:endParaRPr lang="en-AU" sz="1100" b="0" i="0" u="none" strike="noStrike" dirty="0">
                        <a:solidFill>
                          <a:srgbClr val="000000"/>
                        </a:solidFill>
                        <a:effectLst/>
                        <a:latin typeface="Calibri"/>
                      </a:endParaRPr>
                    </a:p>
                  </a:txBody>
                  <a:tcPr marL="7620" marR="7620" marT="7620" marB="0" anchor="ctr"/>
                </a:tc>
                <a:tc>
                  <a:txBody>
                    <a:bodyPr/>
                    <a:lstStyle/>
                    <a:p>
                      <a:pPr algn="l" fontAlgn="b"/>
                      <a:r>
                        <a:rPr lang="en-AU" sz="1100" b="0" u="none" strike="noStrike" dirty="0">
                          <a:effectLst/>
                        </a:rPr>
                        <a:t>Run short of money for food or other necessary items</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AU" sz="1100" b="0" u="none" strike="noStrike" dirty="0">
                          <a:effectLst/>
                        </a:rPr>
                        <a:t>94%</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en-AU" sz="1100" b="0" u="none" strike="noStrike" dirty="0">
                          <a:effectLst/>
                        </a:rPr>
                        <a:t>68%</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1937">
                <a:tc vMerge="1">
                  <a:txBody>
                    <a:bodyPr/>
                    <a:lstStyle/>
                    <a:p>
                      <a:pPr algn="l" fontAlgn="b"/>
                      <a:endParaRPr lang="en-AU" sz="1100" b="0" i="0" u="none" strike="noStrike" dirty="0">
                        <a:solidFill>
                          <a:srgbClr val="000000"/>
                        </a:solidFill>
                        <a:effectLst/>
                        <a:latin typeface="Calibri"/>
                      </a:endParaRPr>
                    </a:p>
                  </a:txBody>
                  <a:tcPr marL="7620" marR="7620" marT="7620" marB="0" anchor="ctr"/>
                </a:tc>
                <a:tc>
                  <a:txBody>
                    <a:bodyPr/>
                    <a:lstStyle/>
                    <a:p>
                      <a:pPr algn="l" fontAlgn="b"/>
                      <a:r>
                        <a:rPr lang="en-AU" sz="1100" b="0" u="none" strike="noStrike" dirty="0">
                          <a:effectLst/>
                        </a:rPr>
                        <a:t>Use credit or borrow money to buy food or necessary items</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AU" sz="1100" b="0" u="none" strike="noStrike" dirty="0">
                          <a:effectLst/>
                        </a:rPr>
                        <a:t>67%</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AU" sz="1100" b="0" u="none" strike="noStrike" dirty="0">
                          <a:effectLst/>
                        </a:rPr>
                        <a:t>61%</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1937">
                <a:tc vMerge="1">
                  <a:txBody>
                    <a:bodyPr/>
                    <a:lstStyle/>
                    <a:p>
                      <a:pPr algn="l" fontAlgn="b"/>
                      <a:endParaRPr lang="en-AU" sz="1100" b="0" i="0" u="none" strike="noStrike" dirty="0">
                        <a:solidFill>
                          <a:srgbClr val="000000"/>
                        </a:solidFill>
                        <a:effectLst/>
                        <a:latin typeface="Calibri"/>
                      </a:endParaRPr>
                    </a:p>
                  </a:txBody>
                  <a:tcPr marL="7620" marR="7620" marT="7620" marB="0" anchor="ctr"/>
                </a:tc>
                <a:tc>
                  <a:txBody>
                    <a:bodyPr/>
                    <a:lstStyle/>
                    <a:p>
                      <a:pPr algn="l" fontAlgn="b"/>
                      <a:r>
                        <a:rPr lang="en-AU" sz="1100" b="0" u="none" strike="noStrike" dirty="0">
                          <a:effectLst/>
                        </a:rPr>
                        <a:t>Have to borrow money to pay off debts</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AU" sz="1100" b="0" u="none" strike="noStrike" dirty="0">
                          <a:effectLst/>
                        </a:rPr>
                        <a:t>23%</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en-AU" sz="1100" b="0" u="none" strike="noStrike" dirty="0">
                          <a:effectLst/>
                        </a:rPr>
                        <a:t>12%</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1937">
                <a:tc vMerge="1">
                  <a:txBody>
                    <a:bodyPr/>
                    <a:lstStyle/>
                    <a:p>
                      <a:pPr algn="l" fontAlgn="b"/>
                      <a:endParaRPr lang="en-AU" sz="1100" b="0" i="0" u="none" strike="noStrike" dirty="0">
                        <a:solidFill>
                          <a:srgbClr val="000000"/>
                        </a:solidFill>
                        <a:effectLst/>
                        <a:latin typeface="Calibri"/>
                      </a:endParaRPr>
                    </a:p>
                  </a:txBody>
                  <a:tcPr marL="7620" marR="7620" marT="7620" marB="0" anchor="ctr"/>
                </a:tc>
                <a:tc>
                  <a:txBody>
                    <a:bodyPr/>
                    <a:lstStyle/>
                    <a:p>
                      <a:pPr algn="l" fontAlgn="b"/>
                      <a:r>
                        <a:rPr lang="en-AU" sz="1100" b="0" u="none" strike="noStrike" dirty="0">
                          <a:effectLst/>
                        </a:rPr>
                        <a:t>Know how much money spent  last week?</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AU" sz="1100" b="0" u="none" strike="noStrike" dirty="0">
                          <a:effectLst/>
                        </a:rPr>
                        <a:t>56%</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en-AU" sz="1100" b="0" u="none" strike="noStrike" dirty="0">
                          <a:effectLst/>
                        </a:rPr>
                        <a:t>80%</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1937">
                <a:tc rowSpan="3">
                  <a:txBody>
                    <a:bodyPr/>
                    <a:lstStyle/>
                    <a:p>
                      <a:pPr algn="l" fontAlgn="b"/>
                      <a:r>
                        <a:rPr lang="en-AU" sz="1100" b="1" i="0" u="none" strike="noStrike" dirty="0" smtClean="0">
                          <a:solidFill>
                            <a:srgbClr val="000000"/>
                          </a:solidFill>
                          <a:effectLst/>
                          <a:latin typeface="Calibri"/>
                        </a:rPr>
                        <a:t>Borrowing</a:t>
                      </a:r>
                      <a:endParaRPr lang="en-AU" sz="1100" b="1" i="0" u="none" strike="noStrike" dirty="0">
                        <a:solidFill>
                          <a:srgbClr val="000000"/>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AU" sz="1100" b="0" u="none" strike="noStrike" dirty="0">
                          <a:effectLst/>
                        </a:rPr>
                        <a:t>Could afford to borrow more if wanted or needed to</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AU" sz="1100" b="0" u="none" strike="noStrike" dirty="0">
                          <a:effectLst/>
                        </a:rPr>
                        <a:t>4%</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en-AU" sz="1100" b="0" u="none" strike="noStrike" dirty="0">
                          <a:effectLst/>
                        </a:rPr>
                        <a:t>20%</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1937">
                <a:tc vMerge="1">
                  <a:txBody>
                    <a:bodyPr/>
                    <a:lstStyle/>
                    <a:p>
                      <a:pPr algn="l" fontAlgn="b"/>
                      <a:endParaRPr lang="en-AU" sz="1100" b="0" i="0" u="none" strike="noStrike" dirty="0">
                        <a:solidFill>
                          <a:srgbClr val="000000"/>
                        </a:solidFill>
                        <a:effectLst/>
                        <a:latin typeface="Calibri"/>
                      </a:endParaRPr>
                    </a:p>
                  </a:txBody>
                  <a:tcPr marL="7620" marR="7620" marT="7620" marB="0" anchor="b"/>
                </a:tc>
                <a:tc>
                  <a:txBody>
                    <a:bodyPr/>
                    <a:lstStyle/>
                    <a:p>
                      <a:pPr algn="l" fontAlgn="b"/>
                      <a:r>
                        <a:rPr lang="en-AU" sz="1100" b="0" u="none" strike="noStrike" dirty="0">
                          <a:effectLst/>
                        </a:rPr>
                        <a:t>Have borrowed to limit</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AU" sz="1100" b="0" u="none" strike="noStrike" dirty="0">
                          <a:effectLst/>
                        </a:rPr>
                        <a:t>19%</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AU" sz="1100" b="0" u="none" strike="noStrike" dirty="0">
                          <a:effectLst/>
                        </a:rPr>
                        <a:t>20%</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1937">
                <a:tc vMerge="1">
                  <a:txBody>
                    <a:bodyPr/>
                    <a:lstStyle/>
                    <a:p>
                      <a:pPr algn="l" fontAlgn="b"/>
                      <a:endParaRPr lang="en-AU" sz="1100" b="0" i="0" u="none" strike="noStrike" dirty="0">
                        <a:solidFill>
                          <a:srgbClr val="000000"/>
                        </a:solidFill>
                        <a:effectLst/>
                        <a:latin typeface="Calibri"/>
                      </a:endParaRPr>
                    </a:p>
                  </a:txBody>
                  <a:tcPr marL="7620" marR="7620" marT="7620" marB="0" anchor="b"/>
                </a:tc>
                <a:tc>
                  <a:txBody>
                    <a:bodyPr/>
                    <a:lstStyle/>
                    <a:p>
                      <a:pPr algn="l" fontAlgn="b"/>
                      <a:r>
                        <a:rPr lang="en-AU" sz="1100" b="0" u="none" strike="noStrike" dirty="0">
                          <a:effectLst/>
                        </a:rPr>
                        <a:t>Have borrowed more than can really afford  </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AU" sz="1100" b="0" u="none" strike="noStrike" dirty="0">
                          <a:effectLst/>
                        </a:rPr>
                        <a:t>8%</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AU" sz="1100" b="0" u="none" strike="noStrike" dirty="0">
                          <a:effectLst/>
                        </a:rPr>
                        <a:t>2%</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1937">
                <a:tc rowSpan="4">
                  <a:txBody>
                    <a:bodyPr/>
                    <a:lstStyle/>
                    <a:p>
                      <a:pPr algn="l" fontAlgn="b"/>
                      <a:r>
                        <a:rPr lang="en-AU" sz="1100" b="1" i="0" u="none" strike="noStrike" dirty="0" smtClean="0">
                          <a:solidFill>
                            <a:srgbClr val="000000"/>
                          </a:solidFill>
                          <a:effectLst/>
                          <a:latin typeface="Calibri"/>
                        </a:rPr>
                        <a:t>Financial </a:t>
                      </a:r>
                      <a:r>
                        <a:rPr lang="en-AU" sz="1100" b="1" i="0" u="none" strike="noStrike" baseline="0" dirty="0" smtClean="0">
                          <a:solidFill>
                            <a:srgbClr val="000000"/>
                          </a:solidFill>
                          <a:effectLst/>
                          <a:latin typeface="Calibri"/>
                        </a:rPr>
                        <a:t>discipline</a:t>
                      </a:r>
                      <a:endParaRPr lang="en-AU" sz="1100" b="1" i="0" u="none" strike="noStrike" dirty="0">
                        <a:solidFill>
                          <a:srgbClr val="000000"/>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AU" sz="1100" b="0" u="none" strike="noStrike" dirty="0">
                          <a:effectLst/>
                        </a:rPr>
                        <a:t>I am very disciplined when it comes to managing money.</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AU" sz="1100" b="0" u="none" strike="noStrike" dirty="0">
                          <a:effectLst/>
                        </a:rPr>
                        <a:t>58%</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en-AU" sz="1100" b="0" u="none" strike="noStrike" dirty="0">
                          <a:effectLst/>
                        </a:rPr>
                        <a:t>49%</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3869">
                <a:tc vMerge="1">
                  <a:txBody>
                    <a:bodyPr/>
                    <a:lstStyle/>
                    <a:p>
                      <a:pPr algn="l" fontAlgn="b"/>
                      <a:endParaRPr lang="en-AU" sz="1100" b="0" i="0" u="none" strike="noStrike" dirty="0">
                        <a:solidFill>
                          <a:srgbClr val="000000"/>
                        </a:solidFill>
                        <a:effectLst/>
                        <a:latin typeface="Calibri"/>
                      </a:endParaRPr>
                    </a:p>
                  </a:txBody>
                  <a:tcPr marL="7620" marR="7620" marT="7620" marB="0" anchor="b"/>
                </a:tc>
                <a:tc>
                  <a:txBody>
                    <a:bodyPr/>
                    <a:lstStyle/>
                    <a:p>
                      <a:pPr algn="l" fontAlgn="b"/>
                      <a:r>
                        <a:rPr lang="en-AU" sz="1100" b="0" u="none" strike="noStrike" dirty="0">
                          <a:effectLst/>
                        </a:rPr>
                        <a:t>I learn from the mistakes other people make managing their money. </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AU" sz="1100" b="0" u="none" strike="noStrike" dirty="0">
                          <a:effectLst/>
                        </a:rPr>
                        <a:t>81%</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AU" sz="1100" b="0" u="none" strike="noStrike" dirty="0">
                          <a:effectLst/>
                        </a:rPr>
                        <a:t>88%</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3788">
                <a:tc vMerge="1">
                  <a:txBody>
                    <a:bodyPr/>
                    <a:lstStyle/>
                    <a:p>
                      <a:pPr algn="l" fontAlgn="b"/>
                      <a:endParaRPr lang="en-AU" sz="1100" b="0" i="0" u="none" strike="noStrike" dirty="0">
                        <a:solidFill>
                          <a:srgbClr val="000000"/>
                        </a:solidFill>
                        <a:effectLst/>
                        <a:latin typeface="Calibri"/>
                      </a:endParaRPr>
                    </a:p>
                  </a:txBody>
                  <a:tcPr marL="7620" marR="7620" marT="7620" marB="0" anchor="b"/>
                </a:tc>
                <a:tc>
                  <a:txBody>
                    <a:bodyPr/>
                    <a:lstStyle/>
                    <a:p>
                      <a:pPr algn="l" fontAlgn="b"/>
                      <a:r>
                        <a:rPr lang="en-AU" sz="1100" b="0" u="none" strike="noStrike" dirty="0">
                          <a:effectLst/>
                        </a:rPr>
                        <a:t>Spend money on things that know are not necessary before spend on necessary items</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AU" sz="1100" b="0" u="none" strike="noStrike" dirty="0">
                          <a:effectLst/>
                        </a:rPr>
                        <a:t>58%</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en-AU" sz="1100" b="0" u="none" strike="noStrike" dirty="0">
                          <a:effectLst/>
                        </a:rPr>
                        <a:t>63%</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1937">
                <a:tc vMerge="1">
                  <a:txBody>
                    <a:bodyPr/>
                    <a:lstStyle/>
                    <a:p>
                      <a:pPr algn="l" fontAlgn="b"/>
                      <a:endParaRPr lang="en-AU" sz="1100" b="0" i="0" u="none" strike="noStrike" dirty="0">
                        <a:solidFill>
                          <a:srgbClr val="000000"/>
                        </a:solidFill>
                        <a:effectLst/>
                        <a:latin typeface="Calibri"/>
                      </a:endParaRPr>
                    </a:p>
                  </a:txBody>
                  <a:tcPr marL="7620" marR="7620" marT="7620" marB="0" anchor="b"/>
                </a:tc>
                <a:tc>
                  <a:txBody>
                    <a:bodyPr/>
                    <a:lstStyle/>
                    <a:p>
                      <a:pPr algn="l" fontAlgn="b"/>
                      <a:r>
                        <a:rPr lang="en-AU" sz="1100" b="0" u="none" strike="noStrike" dirty="0">
                          <a:effectLst/>
                        </a:rPr>
                        <a:t>Buy things even though know can't afford them?</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AU" sz="1100" b="0" u="none" strike="noStrike" dirty="0">
                          <a:effectLst/>
                        </a:rPr>
                        <a:t>44%</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en-AU" sz="1100" b="0" u="none" strike="noStrike" dirty="0">
                          <a:effectLst/>
                        </a:rPr>
                        <a:t>59%</a:t>
                      </a:r>
                      <a:endParaRPr lang="en-AU" sz="1100" b="0" i="0" u="none" strike="noStrike" dirty="0">
                        <a:solidFill>
                          <a:srgbClr val="000000"/>
                        </a:solidFill>
                        <a:effectLst/>
                        <a:latin typeface="Calibri"/>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583151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txBox="1">
            <a:spLocks/>
          </p:cNvSpPr>
          <p:nvPr/>
        </p:nvSpPr>
        <p:spPr bwMode="auto">
          <a:xfrm>
            <a:off x="457200" y="1447800"/>
            <a:ext cx="8229600" cy="4525963"/>
          </a:xfrm>
          <a:prstGeom prst="rect">
            <a:avLst/>
          </a:prstGeom>
          <a:noFill/>
          <a:ln w="9525">
            <a:noFill/>
            <a:miter lim="800000"/>
            <a:headEnd/>
            <a:tailEnd/>
          </a:ln>
        </p:spPr>
        <p:txBody>
          <a:bodyPr/>
          <a:lstStyle/>
          <a:p>
            <a:pPr marL="342900" indent="-342900" algn="just" eaLnBrk="0" hangingPunct="0">
              <a:spcBef>
                <a:spcPct val="20000"/>
              </a:spcBef>
              <a:buFont typeface="Arial" charset="0"/>
              <a:buChar char="•"/>
            </a:pPr>
            <a:r>
              <a:rPr lang="en-AU" sz="2000" dirty="0">
                <a:latin typeface="Calibri" pitchFamily="34" charset="0"/>
              </a:rPr>
              <a:t>Responses in respect to ability to meet major expenses also indicate differentiation, higher income households demonstrate a greater ability to meet major expenses:</a:t>
            </a:r>
          </a:p>
          <a:p>
            <a:pPr marL="342900" indent="-342900" eaLnBrk="0" hangingPunct="0">
              <a:spcBef>
                <a:spcPct val="20000"/>
              </a:spcBef>
              <a:buFont typeface="Arial" charset="0"/>
              <a:buChar char="•"/>
            </a:pPr>
            <a:endParaRPr lang="en-AU" sz="2000" dirty="0">
              <a:latin typeface="Calibri" pitchFamily="34" charset="0"/>
            </a:endParaRPr>
          </a:p>
          <a:p>
            <a:pPr marL="342900" indent="-342900" eaLnBrk="0" hangingPunct="0">
              <a:spcBef>
                <a:spcPct val="20000"/>
              </a:spcBef>
              <a:buFont typeface="Arial" charset="0"/>
              <a:buChar char="•"/>
            </a:pPr>
            <a:endParaRPr lang="en-AU" sz="2000" dirty="0">
              <a:latin typeface="Calibri" pitchFamily="34" charset="0"/>
            </a:endParaRPr>
          </a:p>
          <a:p>
            <a:pPr marL="342900" indent="-342900" eaLnBrk="0" hangingPunct="0">
              <a:spcBef>
                <a:spcPct val="20000"/>
              </a:spcBef>
              <a:buFont typeface="Arial" charset="0"/>
              <a:buChar char="•"/>
            </a:pPr>
            <a:endParaRPr lang="en-AU" sz="2000" dirty="0">
              <a:latin typeface="Calibri" pitchFamily="34" charset="0"/>
            </a:endParaRPr>
          </a:p>
          <a:p>
            <a:pPr marL="342900" indent="-342900" eaLnBrk="0" hangingPunct="0">
              <a:spcBef>
                <a:spcPct val="20000"/>
              </a:spcBef>
              <a:buFont typeface="Arial" charset="0"/>
              <a:buChar char="•"/>
            </a:pPr>
            <a:endParaRPr lang="en-AU" sz="2000" dirty="0">
              <a:latin typeface="Calibri" pitchFamily="34" charset="0"/>
            </a:endParaRPr>
          </a:p>
          <a:p>
            <a:pPr marL="342900" indent="-342900" eaLnBrk="0" hangingPunct="0">
              <a:spcBef>
                <a:spcPct val="20000"/>
              </a:spcBef>
              <a:buFont typeface="Arial" charset="0"/>
              <a:buChar char="•"/>
            </a:pPr>
            <a:endParaRPr lang="en-AU" sz="2000" dirty="0">
              <a:latin typeface="Calibri" pitchFamily="34" charset="0"/>
            </a:endParaRPr>
          </a:p>
          <a:p>
            <a:pPr marL="342900" indent="-342900" eaLnBrk="0" hangingPunct="0">
              <a:spcBef>
                <a:spcPct val="20000"/>
              </a:spcBef>
              <a:buFont typeface="Arial" charset="0"/>
              <a:buChar char="•"/>
            </a:pPr>
            <a:endParaRPr lang="en-AU" sz="2000" dirty="0">
              <a:latin typeface="Calibri" pitchFamily="34" charset="0"/>
            </a:endParaRPr>
          </a:p>
        </p:txBody>
      </p:sp>
      <p:sp>
        <p:nvSpPr>
          <p:cNvPr id="23555" name="Title 1"/>
          <p:cNvSpPr>
            <a:spLocks noGrp="1"/>
          </p:cNvSpPr>
          <p:nvPr>
            <p:ph type="title"/>
          </p:nvPr>
        </p:nvSpPr>
        <p:spPr>
          <a:xfrm>
            <a:off x="228600" y="274638"/>
            <a:ext cx="8458200" cy="1143000"/>
          </a:xfrm>
          <a:solidFill>
            <a:schemeClr val="accent1"/>
          </a:solidFill>
        </p:spPr>
        <p:txBody>
          <a:bodyPr>
            <a:normAutofit fontScale="90000"/>
          </a:bodyPr>
          <a:lstStyle/>
          <a:p>
            <a:pPr fontAlgn="auto">
              <a:spcAft>
                <a:spcPts val="0"/>
              </a:spcAft>
              <a:defRPr/>
            </a:pPr>
            <a:r>
              <a:rPr lang="en-AU" b="1" dirty="0" smtClean="0">
                <a:solidFill>
                  <a:schemeClr val="bg1"/>
                </a:solidFill>
              </a:rPr>
              <a:t>Survey Pilot – Preliminary Findings (cont.)</a:t>
            </a:r>
          </a:p>
        </p:txBody>
      </p:sp>
      <p:sp>
        <p:nvSpPr>
          <p:cNvPr id="23588" name="Slide Number Placeholder 3"/>
          <p:cNvSpPr>
            <a:spLocks noGrp="1"/>
          </p:cNvSpPr>
          <p:nvPr>
            <p:ph type="sldNum" sz="quarter" idx="12"/>
          </p:nvPr>
        </p:nvSpPr>
        <p:spPr bwMode="auto">
          <a:noFill/>
          <a:ln>
            <a:miter lim="800000"/>
            <a:headEnd/>
            <a:tailEnd/>
          </a:ln>
        </p:spPr>
        <p:txBody>
          <a:bodyPr/>
          <a:lstStyle/>
          <a:p>
            <a:pPr>
              <a:defRPr/>
            </a:pPr>
            <a:fld id="{44AAF6BF-9623-42CC-A9C2-1F4F1E14E70E}" type="slidenum">
              <a:rPr lang="en-US"/>
              <a:pPr>
                <a:defRPr/>
              </a:pPr>
              <a:t>17</a:t>
            </a:fld>
            <a:endParaRPr lang="en-US"/>
          </a:p>
        </p:txBody>
      </p:sp>
      <p:graphicFrame>
        <p:nvGraphicFramePr>
          <p:cNvPr id="5" name="Content Placeholder 4"/>
          <p:cNvGraphicFramePr>
            <a:graphicFrameLocks noGrp="1"/>
          </p:cNvGraphicFramePr>
          <p:nvPr>
            <p:ph sz="quarter" idx="1"/>
          </p:nvPr>
        </p:nvGraphicFramePr>
        <p:xfrm>
          <a:off x="838200" y="2819400"/>
          <a:ext cx="7848599" cy="3200399"/>
        </p:xfrm>
        <a:graphic>
          <a:graphicData uri="http://schemas.openxmlformats.org/drawingml/2006/table">
            <a:tbl>
              <a:tblPr>
                <a:tableStyleId>{5C22544A-7EE6-4342-B048-85BDC9FD1C3A}</a:tableStyleId>
              </a:tblPr>
              <a:tblGrid>
                <a:gridCol w="4372790"/>
                <a:gridCol w="1569720"/>
                <a:gridCol w="849547"/>
                <a:gridCol w="1056542"/>
              </a:tblGrid>
              <a:tr h="593925">
                <a:tc gridSpan="2">
                  <a:txBody>
                    <a:bodyPr/>
                    <a:lstStyle/>
                    <a:p>
                      <a:pPr algn="l" fontAlgn="ctr"/>
                      <a:endParaRPr lang="en-AU" sz="1400" b="0" i="0" u="none" strike="noStrike" dirty="0">
                        <a:solidFill>
                          <a:srgbClr val="000000"/>
                        </a:solidFill>
                        <a:effectLst/>
                        <a:latin typeface="Arial"/>
                      </a:endParaRPr>
                    </a:p>
                  </a:txBody>
                  <a:tcPr marL="6432" marR="6432" marT="64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ctr"/>
                      <a:endParaRPr lang="en-AU" sz="1400" b="0" i="0" u="none" strike="noStrike" dirty="0">
                        <a:solidFill>
                          <a:srgbClr val="000000"/>
                        </a:solidFill>
                        <a:effectLst/>
                        <a:latin typeface="Arial"/>
                      </a:endParaRPr>
                    </a:p>
                  </a:txBody>
                  <a:tcPr marL="6432" marR="6432" marT="6432" marB="0" anchor="ctr"/>
                </a:tc>
                <a:tc>
                  <a:txBody>
                    <a:bodyPr/>
                    <a:lstStyle/>
                    <a:p>
                      <a:pPr algn="ctr" fontAlgn="b"/>
                      <a:r>
                        <a:rPr lang="en-AU" sz="1400" b="1" u="none" strike="noStrike" dirty="0">
                          <a:effectLst/>
                        </a:rPr>
                        <a:t>Low Income</a:t>
                      </a:r>
                      <a:endParaRPr lang="en-AU" sz="1400" b="1" i="0" u="none" strike="noStrike" dirty="0">
                        <a:solidFill>
                          <a:srgbClr val="000000"/>
                        </a:solidFill>
                        <a:effectLst/>
                        <a:latin typeface="Arial"/>
                      </a:endParaRPr>
                    </a:p>
                  </a:txBody>
                  <a:tcPr marL="6432" marR="6432" marT="643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AU" sz="1400" b="1" u="none" strike="noStrike" dirty="0">
                          <a:effectLst/>
                        </a:rPr>
                        <a:t>High Income</a:t>
                      </a:r>
                      <a:endParaRPr lang="en-AU" sz="1400" b="1" i="0" u="none" strike="noStrike" dirty="0">
                        <a:solidFill>
                          <a:srgbClr val="000000"/>
                        </a:solidFill>
                        <a:effectLst/>
                        <a:latin typeface="Arial"/>
                      </a:endParaRPr>
                    </a:p>
                  </a:txBody>
                  <a:tcPr marL="6432" marR="6432" marT="643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3303">
                <a:tc rowSpan="3">
                  <a:txBody>
                    <a:bodyPr/>
                    <a:lstStyle/>
                    <a:p>
                      <a:pPr algn="l" fontAlgn="t"/>
                      <a:r>
                        <a:rPr lang="en-AU" sz="1400" u="none" strike="noStrike" dirty="0">
                          <a:effectLst/>
                        </a:rPr>
                        <a:t>Able to cover known major expense in next 12 </a:t>
                      </a:r>
                      <a:r>
                        <a:rPr lang="en-AU" sz="1400" u="none" strike="noStrike" dirty="0" smtClean="0">
                          <a:effectLst/>
                        </a:rPr>
                        <a:t>months  </a:t>
                      </a:r>
                      <a:endParaRPr lang="en-AU" sz="1400" b="0" i="0" u="none" strike="noStrike" dirty="0">
                        <a:solidFill>
                          <a:srgbClr val="000000"/>
                        </a:solidFill>
                        <a:effectLst/>
                        <a:latin typeface="Arial"/>
                      </a:endParaRPr>
                    </a:p>
                  </a:txBody>
                  <a:tcPr marL="6432" marR="6432" marT="64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AU" sz="1400" u="none" strike="noStrike" dirty="0">
                          <a:effectLst/>
                        </a:rPr>
                        <a:t>Yes</a:t>
                      </a:r>
                      <a:endParaRPr lang="en-AU" sz="1400" b="0" i="0" u="none" strike="noStrike" dirty="0">
                        <a:solidFill>
                          <a:srgbClr val="000000"/>
                        </a:solidFill>
                        <a:effectLst/>
                        <a:latin typeface="Arial"/>
                      </a:endParaRPr>
                    </a:p>
                  </a:txBody>
                  <a:tcPr marL="6432" marR="6432" marT="64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AU" sz="1400" u="none" strike="noStrike" dirty="0">
                          <a:effectLst/>
                        </a:rPr>
                        <a:t>25%</a:t>
                      </a:r>
                      <a:endParaRPr lang="en-AU" sz="1400" b="0" i="0" u="none" strike="noStrike" dirty="0">
                        <a:solidFill>
                          <a:srgbClr val="000000"/>
                        </a:solidFill>
                        <a:effectLst/>
                        <a:latin typeface="Arial"/>
                      </a:endParaRPr>
                    </a:p>
                  </a:txBody>
                  <a:tcPr marL="6432" marR="6432" marT="64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b"/>
                      <a:r>
                        <a:rPr lang="en-AU" sz="1400" u="none" strike="noStrike" dirty="0">
                          <a:effectLst/>
                        </a:rPr>
                        <a:t>49%</a:t>
                      </a:r>
                      <a:endParaRPr lang="en-AU" sz="1400" b="0" i="0" u="none" strike="noStrike" dirty="0">
                        <a:solidFill>
                          <a:srgbClr val="000000"/>
                        </a:solidFill>
                        <a:effectLst/>
                        <a:latin typeface="Arial"/>
                      </a:endParaRPr>
                    </a:p>
                  </a:txBody>
                  <a:tcPr marL="6432" marR="6432" marT="64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99973">
                <a:tc vMerge="1">
                  <a:txBody>
                    <a:bodyPr/>
                    <a:lstStyle/>
                    <a:p>
                      <a:pPr algn="l" fontAlgn="b"/>
                      <a:endParaRPr lang="en-AU" sz="1400" b="0" i="0" u="none" strike="noStrike" dirty="0">
                        <a:solidFill>
                          <a:srgbClr val="000000"/>
                        </a:solidFill>
                        <a:effectLst/>
                        <a:latin typeface="Calibri"/>
                      </a:endParaRPr>
                    </a:p>
                  </a:txBody>
                  <a:tcPr marL="6432" marR="6432" marT="6432" marB="0" anchor="b"/>
                </a:tc>
                <a:tc>
                  <a:txBody>
                    <a:bodyPr/>
                    <a:lstStyle/>
                    <a:p>
                      <a:pPr algn="l" fontAlgn="t"/>
                      <a:r>
                        <a:rPr lang="en-AU" sz="1400" u="none" strike="noStrike" dirty="0">
                          <a:effectLst/>
                        </a:rPr>
                        <a:t>No</a:t>
                      </a:r>
                      <a:endParaRPr lang="en-AU" sz="1400" b="0" i="0" u="none" strike="noStrike" dirty="0">
                        <a:solidFill>
                          <a:srgbClr val="000000"/>
                        </a:solidFill>
                        <a:effectLst/>
                        <a:latin typeface="Arial"/>
                      </a:endParaRPr>
                    </a:p>
                  </a:txBody>
                  <a:tcPr marL="6432" marR="6432" marT="64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AU" sz="1400" u="none" strike="noStrike" dirty="0">
                          <a:effectLst/>
                        </a:rPr>
                        <a:t>41%</a:t>
                      </a:r>
                      <a:endParaRPr lang="en-AU" sz="1400" b="0" i="0" u="none" strike="noStrike" dirty="0">
                        <a:solidFill>
                          <a:srgbClr val="000000"/>
                        </a:solidFill>
                        <a:effectLst/>
                        <a:latin typeface="Arial"/>
                      </a:endParaRPr>
                    </a:p>
                  </a:txBody>
                  <a:tcPr marL="6432" marR="6432" marT="64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AU" sz="1400" u="none" strike="noStrike" dirty="0">
                          <a:effectLst/>
                        </a:rPr>
                        <a:t>49%</a:t>
                      </a:r>
                      <a:endParaRPr lang="en-AU" sz="1400" b="0" i="0" u="none" strike="noStrike" dirty="0">
                        <a:solidFill>
                          <a:srgbClr val="000000"/>
                        </a:solidFill>
                        <a:effectLst/>
                        <a:latin typeface="Arial"/>
                      </a:endParaRPr>
                    </a:p>
                  </a:txBody>
                  <a:tcPr marL="6432" marR="6432" marT="64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2685">
                <a:tc vMerge="1">
                  <a:txBody>
                    <a:bodyPr/>
                    <a:lstStyle/>
                    <a:p>
                      <a:pPr algn="l" fontAlgn="ctr"/>
                      <a:endParaRPr lang="en-AU" sz="1400" b="0" i="0" u="none" strike="noStrike" dirty="0">
                        <a:solidFill>
                          <a:srgbClr val="000000"/>
                        </a:solidFill>
                        <a:effectLst/>
                        <a:latin typeface="Arial"/>
                      </a:endParaRPr>
                    </a:p>
                  </a:txBody>
                  <a:tcPr marL="6432" marR="6432" marT="6432" marB="0" anchor="ctr"/>
                </a:tc>
                <a:tc>
                  <a:txBody>
                    <a:bodyPr/>
                    <a:lstStyle/>
                    <a:p>
                      <a:pPr algn="l" fontAlgn="t"/>
                      <a:r>
                        <a:rPr lang="en-AU" sz="1400" u="none" strike="noStrike" dirty="0">
                          <a:effectLst/>
                        </a:rPr>
                        <a:t>Not Answered</a:t>
                      </a:r>
                      <a:endParaRPr lang="en-AU" sz="1400" b="0" i="0" u="none" strike="noStrike" dirty="0">
                        <a:solidFill>
                          <a:srgbClr val="000000"/>
                        </a:solidFill>
                        <a:effectLst/>
                        <a:latin typeface="Arial"/>
                      </a:endParaRPr>
                    </a:p>
                  </a:txBody>
                  <a:tcPr marL="6432" marR="6432" marT="64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AU" sz="1400" u="none" strike="noStrike" dirty="0">
                          <a:effectLst/>
                        </a:rPr>
                        <a:t>34%</a:t>
                      </a:r>
                      <a:endParaRPr lang="en-AU" sz="1400" b="0" i="0" u="none" strike="noStrike" dirty="0">
                        <a:solidFill>
                          <a:srgbClr val="000000"/>
                        </a:solidFill>
                        <a:effectLst/>
                        <a:latin typeface="Arial"/>
                      </a:endParaRPr>
                    </a:p>
                  </a:txBody>
                  <a:tcPr marL="6432" marR="6432" marT="64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t"/>
                      <a:r>
                        <a:rPr lang="en-AU" sz="1400" u="none" strike="noStrike" dirty="0">
                          <a:effectLst/>
                        </a:rPr>
                        <a:t>2%</a:t>
                      </a:r>
                      <a:endParaRPr lang="en-AU" sz="1400" b="0" i="0" u="none" strike="noStrike" dirty="0">
                        <a:solidFill>
                          <a:srgbClr val="000000"/>
                        </a:solidFill>
                        <a:effectLst/>
                        <a:latin typeface="Arial"/>
                      </a:endParaRPr>
                    </a:p>
                  </a:txBody>
                  <a:tcPr marL="6432" marR="6432" marT="64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7828">
                <a:tc gridSpan="2">
                  <a:txBody>
                    <a:bodyPr/>
                    <a:lstStyle/>
                    <a:p>
                      <a:pPr algn="l" fontAlgn="t"/>
                      <a:r>
                        <a:rPr lang="en-AU" sz="1400" u="none" strike="noStrike" dirty="0">
                          <a:effectLst/>
                        </a:rPr>
                        <a:t>Done something to make sure will be able to cover expected </a:t>
                      </a:r>
                      <a:r>
                        <a:rPr lang="en-AU" sz="1400" u="none" strike="noStrike" dirty="0" smtClean="0">
                          <a:effectLst/>
                        </a:rPr>
                        <a:t>expense</a:t>
                      </a:r>
                      <a:endParaRPr lang="en-AU" sz="1400" b="0" i="0" u="none" strike="noStrike" dirty="0">
                        <a:solidFill>
                          <a:srgbClr val="000000"/>
                        </a:solidFill>
                        <a:effectLst/>
                        <a:latin typeface="Arial"/>
                      </a:endParaRPr>
                    </a:p>
                  </a:txBody>
                  <a:tcPr marL="6432" marR="6432" marT="643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t"/>
                      <a:endParaRPr lang="en-AU" sz="1400" b="0" i="0" u="none" strike="noStrike" dirty="0">
                        <a:solidFill>
                          <a:srgbClr val="000000"/>
                        </a:solidFill>
                        <a:effectLst/>
                        <a:latin typeface="Arial"/>
                      </a:endParaRPr>
                    </a:p>
                  </a:txBody>
                  <a:tcPr marL="6432" marR="6432" marT="6432" marB="0"/>
                </a:tc>
                <a:tc>
                  <a:txBody>
                    <a:bodyPr/>
                    <a:lstStyle/>
                    <a:p>
                      <a:pPr algn="ctr" fontAlgn="b"/>
                      <a:r>
                        <a:rPr lang="en-AU" sz="1400" u="none" strike="noStrike">
                          <a:effectLst/>
                        </a:rPr>
                        <a:t>53%</a:t>
                      </a:r>
                      <a:endParaRPr lang="en-AU" sz="1400" b="0" i="0" u="none" strike="noStrike">
                        <a:solidFill>
                          <a:srgbClr val="000000"/>
                        </a:solidFill>
                        <a:effectLst/>
                        <a:latin typeface="Arial"/>
                      </a:endParaRPr>
                    </a:p>
                  </a:txBody>
                  <a:tcPr marL="6432" marR="6432" marT="64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AU" sz="1400" u="none" strike="noStrike" dirty="0">
                          <a:effectLst/>
                        </a:rPr>
                        <a:t>44%</a:t>
                      </a:r>
                      <a:endParaRPr lang="en-AU" sz="1400" b="0" i="0" u="none" strike="noStrike" dirty="0">
                        <a:solidFill>
                          <a:srgbClr val="000000"/>
                        </a:solidFill>
                        <a:effectLst/>
                        <a:latin typeface="Arial"/>
                      </a:endParaRPr>
                    </a:p>
                  </a:txBody>
                  <a:tcPr marL="6432" marR="6432" marT="64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2685">
                <a:tc gridSpan="2">
                  <a:txBody>
                    <a:bodyPr/>
                    <a:lstStyle/>
                    <a:p>
                      <a:pPr algn="l" fontAlgn="t"/>
                      <a:r>
                        <a:rPr lang="en-AU" sz="1400" u="none" strike="noStrike" dirty="0">
                          <a:effectLst/>
                        </a:rPr>
                        <a:t>Taken action to ensure could meet major unexpected expense (which could not pay in full</a:t>
                      </a:r>
                      <a:r>
                        <a:rPr lang="en-AU" sz="1400" u="none" strike="noStrike" dirty="0" smtClean="0">
                          <a:effectLst/>
                        </a:rPr>
                        <a:t>)</a:t>
                      </a:r>
                      <a:endParaRPr lang="en-AU" sz="1400" b="0" i="0" u="none" strike="noStrike" dirty="0">
                        <a:solidFill>
                          <a:srgbClr val="000000"/>
                        </a:solidFill>
                        <a:effectLst/>
                        <a:latin typeface="Arial"/>
                      </a:endParaRPr>
                    </a:p>
                  </a:txBody>
                  <a:tcPr marL="6432" marR="6432" marT="643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t"/>
                      <a:endParaRPr lang="en-AU" sz="1400" b="0" i="0" u="none" strike="noStrike" dirty="0">
                        <a:solidFill>
                          <a:srgbClr val="000000"/>
                        </a:solidFill>
                        <a:effectLst/>
                        <a:latin typeface="Arial"/>
                      </a:endParaRPr>
                    </a:p>
                  </a:txBody>
                  <a:tcPr marL="6432" marR="6432" marT="6432" marB="0"/>
                </a:tc>
                <a:tc>
                  <a:txBody>
                    <a:bodyPr/>
                    <a:lstStyle/>
                    <a:p>
                      <a:pPr algn="ctr" fontAlgn="b"/>
                      <a:r>
                        <a:rPr lang="en-AU" sz="1400" u="none" strike="noStrike" dirty="0">
                          <a:effectLst/>
                        </a:rPr>
                        <a:t>21%</a:t>
                      </a:r>
                      <a:endParaRPr lang="en-AU" sz="1400" b="0" i="0" u="none" strike="noStrike" dirty="0">
                        <a:solidFill>
                          <a:srgbClr val="000000"/>
                        </a:solidFill>
                        <a:effectLst/>
                        <a:latin typeface="Arial"/>
                      </a:endParaRPr>
                    </a:p>
                  </a:txBody>
                  <a:tcPr marL="6432" marR="6432" marT="64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AU" sz="1400" u="none" strike="noStrike" dirty="0">
                          <a:effectLst/>
                        </a:rPr>
                        <a:t>40%</a:t>
                      </a:r>
                      <a:endParaRPr lang="en-AU" sz="1400" b="0" i="0" u="none" strike="noStrike" dirty="0">
                        <a:solidFill>
                          <a:srgbClr val="000000"/>
                        </a:solidFill>
                        <a:effectLst/>
                        <a:latin typeface="Arial"/>
                      </a:endParaRPr>
                    </a:p>
                  </a:txBody>
                  <a:tcPr marL="6432" marR="6432" marT="64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3"/>
          <p:cNvSpPr>
            <a:spLocks noGrp="1"/>
          </p:cNvSpPr>
          <p:nvPr>
            <p:ph type="title"/>
          </p:nvPr>
        </p:nvSpPr>
        <p:spPr>
          <a:solidFill>
            <a:schemeClr val="accent1"/>
          </a:solidFill>
        </p:spPr>
        <p:txBody>
          <a:bodyPr/>
          <a:lstStyle/>
          <a:p>
            <a:r>
              <a:rPr lang="en-AU" b="1" dirty="0" smtClean="0">
                <a:solidFill>
                  <a:schemeClr val="bg1"/>
                </a:solidFill>
              </a:rPr>
              <a:t>Conclusions:  Did it work?</a:t>
            </a:r>
          </a:p>
        </p:txBody>
      </p:sp>
      <p:sp>
        <p:nvSpPr>
          <p:cNvPr id="28676"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F3F2B79-9088-45DD-A2E0-322BA00A251E}" type="slidenum">
              <a:rPr lang="en-US" smtClean="0">
                <a:solidFill>
                  <a:srgbClr val="898989"/>
                </a:solidFill>
                <a:latin typeface="Calibri" pitchFamily="34" charset="0"/>
              </a:rPr>
              <a:pPr eaLnBrk="1" hangingPunct="1"/>
              <a:t>18</a:t>
            </a:fld>
            <a:endParaRPr lang="en-US" smtClean="0">
              <a:solidFill>
                <a:srgbClr val="898989"/>
              </a:solidFill>
              <a:latin typeface="Calibri" pitchFamily="34" charset="0"/>
            </a:endParaRPr>
          </a:p>
        </p:txBody>
      </p:sp>
      <p:sp>
        <p:nvSpPr>
          <p:cNvPr id="28675" name="Content Placeholder 4"/>
          <p:cNvSpPr>
            <a:spLocks noGrp="1"/>
          </p:cNvSpPr>
          <p:nvPr>
            <p:ph sz="quarter" idx="1"/>
          </p:nvPr>
        </p:nvSpPr>
        <p:spPr>
          <a:xfrm>
            <a:off x="914400" y="1676400"/>
            <a:ext cx="7772400" cy="4572000"/>
          </a:xfrm>
        </p:spPr>
        <p:txBody>
          <a:bodyPr>
            <a:normAutofit fontScale="92500" lnSpcReduction="20000"/>
          </a:bodyPr>
          <a:lstStyle/>
          <a:p>
            <a:pPr algn="just"/>
            <a:r>
              <a:rPr lang="en-AU" dirty="0" smtClean="0"/>
              <a:t>Preliminary analysis indicates the instrument was successful in describing financial capability and differentiating between low and high income respondents</a:t>
            </a:r>
          </a:p>
          <a:p>
            <a:pPr algn="just"/>
            <a:endParaRPr lang="en-AU" dirty="0" smtClean="0"/>
          </a:p>
          <a:p>
            <a:pPr algn="just"/>
            <a:r>
              <a:rPr lang="en-AU" dirty="0" smtClean="0"/>
              <a:t>As stated above, there is a question as to whether it is possible to develop a single instrument to comprehensively measure financial capability across very divergent levels of monetisation</a:t>
            </a:r>
          </a:p>
          <a:p>
            <a:pPr algn="just"/>
            <a:endParaRPr lang="en-AU" dirty="0"/>
          </a:p>
          <a:p>
            <a:pPr algn="just"/>
            <a:r>
              <a:rPr lang="en-AU" dirty="0" smtClean="0"/>
              <a:t>Caution must be exercised when translating abstract questions to a language that does not have similar or comparable constructs</a:t>
            </a:r>
          </a:p>
          <a:p>
            <a:pPr algn="just"/>
            <a:endParaRPr lang="en-AU" dirty="0" smtClean="0"/>
          </a:p>
          <a:p>
            <a:pPr algn="just"/>
            <a:r>
              <a:rPr lang="en-AU" dirty="0" smtClean="0"/>
              <a:t>Nevertheless, we conclude the survey could be successfully deployed in PNG to English and </a:t>
            </a:r>
            <a:r>
              <a:rPr lang="en-AU" dirty="0" err="1" smtClean="0"/>
              <a:t>Tok</a:t>
            </a:r>
            <a:r>
              <a:rPr lang="en-AU" dirty="0" smtClean="0"/>
              <a:t> </a:t>
            </a:r>
            <a:r>
              <a:rPr lang="en-AU" dirty="0" err="1" smtClean="0"/>
              <a:t>Pisin</a:t>
            </a:r>
            <a:r>
              <a:rPr lang="en-AU" dirty="0" smtClean="0"/>
              <a:t> speaking communities.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a:spLocks noGrp="1"/>
          </p:cNvSpPr>
          <p:nvPr>
            <p:ph type="sldNum" sz="quarter" idx="12"/>
          </p:nvPr>
        </p:nvSpPr>
        <p:spPr bwMode="auto">
          <a:noFill/>
          <a:ln>
            <a:miter lim="800000"/>
            <a:headEnd/>
            <a:tailEnd/>
          </a:ln>
        </p:spPr>
        <p:txBody>
          <a:bodyPr/>
          <a:lstStyle/>
          <a:p>
            <a:pPr>
              <a:defRPr/>
            </a:pPr>
            <a:fld id="{9E1E4596-FF71-4390-9623-DD03D8410E81}" type="slidenum">
              <a:rPr lang="en-US"/>
              <a:pPr>
                <a:defRPr/>
              </a:pPr>
              <a:t>19</a:t>
            </a:fld>
            <a:endParaRPr lang="en-US"/>
          </a:p>
        </p:txBody>
      </p:sp>
      <p:sp>
        <p:nvSpPr>
          <p:cNvPr id="35843" name="Title 1"/>
          <p:cNvSpPr txBox="1">
            <a:spLocks/>
          </p:cNvSpPr>
          <p:nvPr/>
        </p:nvSpPr>
        <p:spPr bwMode="auto">
          <a:xfrm>
            <a:off x="457200" y="274638"/>
            <a:ext cx="8229600" cy="1143000"/>
          </a:xfrm>
          <a:prstGeom prst="rect">
            <a:avLst/>
          </a:prstGeom>
          <a:noFill/>
          <a:ln w="9525">
            <a:noFill/>
            <a:miter lim="800000"/>
            <a:headEnd/>
            <a:tailEnd/>
          </a:ln>
        </p:spPr>
        <p:txBody>
          <a:bodyPr/>
          <a:lstStyle/>
          <a:p>
            <a:pPr algn="ctr" eaLnBrk="0" hangingPunct="0"/>
            <a:r>
              <a:rPr lang="en-US" sz="3200" b="1">
                <a:latin typeface="Calibri" pitchFamily="34" charset="0"/>
              </a:rPr>
              <a:t>Thank you!</a:t>
            </a:r>
            <a:endParaRPr lang="en-AU" sz="3200" b="1">
              <a:latin typeface="Calibri" pitchFamily="34" charset="0"/>
            </a:endParaRPr>
          </a:p>
        </p:txBody>
      </p:sp>
      <p:pic>
        <p:nvPicPr>
          <p:cNvPr id="35844" name="Content Placeholder 3" descr="P1080019.JPG"/>
          <p:cNvPicPr>
            <a:picLocks noChangeAspect="1"/>
          </p:cNvPicPr>
          <p:nvPr/>
        </p:nvPicPr>
        <p:blipFill>
          <a:blip r:embed="rId2"/>
          <a:srcRect/>
          <a:stretch>
            <a:fillRect/>
          </a:stretch>
        </p:blipFill>
        <p:spPr bwMode="auto">
          <a:xfrm>
            <a:off x="549275" y="1600200"/>
            <a:ext cx="8045450" cy="452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2AB076C-E73C-4BBA-8A61-816A98F136C0}" type="slidenum">
              <a:rPr lang="en-US" smtClean="0">
                <a:solidFill>
                  <a:srgbClr val="898989"/>
                </a:solidFill>
                <a:latin typeface="Calibri" pitchFamily="34" charset="0"/>
              </a:rPr>
              <a:pPr eaLnBrk="1" hangingPunct="1"/>
              <a:t>2</a:t>
            </a:fld>
            <a:endParaRPr lang="en-US" dirty="0" smtClean="0">
              <a:solidFill>
                <a:srgbClr val="898989"/>
              </a:solidFill>
              <a:latin typeface="Calibri" pitchFamily="34" charset="0"/>
            </a:endParaRPr>
          </a:p>
        </p:txBody>
      </p:sp>
      <p:sp>
        <p:nvSpPr>
          <p:cNvPr id="4099" name="Title 1"/>
          <p:cNvSpPr txBox="1">
            <a:spLocks/>
          </p:cNvSpPr>
          <p:nvPr/>
        </p:nvSpPr>
        <p:spPr bwMode="auto">
          <a:xfrm>
            <a:off x="457200" y="2286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b="1" dirty="0" smtClean="0">
                <a:latin typeface="Calibri" pitchFamily="34" charset="0"/>
              </a:rPr>
              <a:t>Papua New Guinea</a:t>
            </a:r>
            <a:endParaRPr lang="en-US" sz="2400" b="1" dirty="0">
              <a:latin typeface="Calibri" pitchFamily="34" charset="0"/>
            </a:endParaRPr>
          </a:p>
        </p:txBody>
      </p:sp>
      <p:pic>
        <p:nvPicPr>
          <p:cNvPr id="410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4200" y="304800"/>
            <a:ext cx="1320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Content Placeholder 7" descr="map_oceania.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828800"/>
            <a:ext cx="3505199"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Content Placeholder 8" descr="PNG Map - 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1828800"/>
            <a:ext cx="4166557" cy="3120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Oval 8"/>
          <p:cNvSpPr/>
          <p:nvPr/>
        </p:nvSpPr>
        <p:spPr>
          <a:xfrm>
            <a:off x="2362200" y="2438400"/>
            <a:ext cx="6858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09600" y="274638"/>
            <a:ext cx="8324850" cy="1143000"/>
          </a:xfrm>
          <a:solidFill>
            <a:schemeClr val="accent1"/>
          </a:solidFill>
        </p:spPr>
        <p:txBody>
          <a:bodyPr/>
          <a:lstStyle/>
          <a:p>
            <a:pPr eaLnBrk="1" hangingPunct="1"/>
            <a:r>
              <a:rPr lang="en-US" sz="3600" b="1" dirty="0" smtClean="0">
                <a:solidFill>
                  <a:schemeClr val="bg1"/>
                </a:solidFill>
              </a:rPr>
              <a:t>Background</a:t>
            </a:r>
            <a:endParaRPr lang="en-US" b="1" dirty="0" smtClean="0">
              <a:solidFill>
                <a:schemeClr val="bg1"/>
              </a:solidFill>
            </a:endParaRPr>
          </a:p>
        </p:txBody>
      </p:sp>
      <p:sp>
        <p:nvSpPr>
          <p:cNvPr id="4099" name="Content Placeholder 2"/>
          <p:cNvSpPr>
            <a:spLocks noGrp="1"/>
          </p:cNvSpPr>
          <p:nvPr>
            <p:ph sz="quarter" idx="1"/>
          </p:nvPr>
        </p:nvSpPr>
        <p:spPr>
          <a:xfrm>
            <a:off x="685800" y="1600200"/>
            <a:ext cx="8077200" cy="4800600"/>
          </a:xfrm>
        </p:spPr>
        <p:txBody>
          <a:bodyPr/>
          <a:lstStyle/>
          <a:p>
            <a:pPr marL="425450" eaLnBrk="1" hangingPunct="1">
              <a:lnSpc>
                <a:spcPct val="80000"/>
              </a:lnSpc>
              <a:defRPr/>
            </a:pPr>
            <a:r>
              <a:rPr lang="en-US" dirty="0" smtClean="0">
                <a:cs typeface="Times New Roman" pitchFamily="18" charset="0"/>
              </a:rPr>
              <a:t>Largest economy in the Pacific: </a:t>
            </a:r>
          </a:p>
          <a:p>
            <a:pPr marL="688975" lvl="1" eaLnBrk="1" hangingPunct="1">
              <a:lnSpc>
                <a:spcPct val="80000"/>
              </a:lnSpc>
              <a:defRPr/>
            </a:pPr>
            <a:r>
              <a:rPr lang="en-US" sz="2000" dirty="0" smtClean="0">
                <a:cs typeface="Times New Roman" pitchFamily="18" charset="0"/>
              </a:rPr>
              <a:t>Pop: </a:t>
            </a:r>
            <a:r>
              <a:rPr lang="en-US" sz="2000" dirty="0" smtClean="0">
                <a:cs typeface="Times New Roman" pitchFamily="18" charset="0"/>
              </a:rPr>
              <a:t>7 </a:t>
            </a:r>
            <a:r>
              <a:rPr lang="en-US" sz="2000" dirty="0" smtClean="0">
                <a:cs typeface="Times New Roman" pitchFamily="18" charset="0"/>
              </a:rPr>
              <a:t>million (</a:t>
            </a:r>
            <a:r>
              <a:rPr lang="en-US" sz="2000" dirty="0" smtClean="0">
                <a:cs typeface="Times New Roman" pitchFamily="18" charset="0"/>
              </a:rPr>
              <a:t>2011) </a:t>
            </a:r>
            <a:endParaRPr lang="en-US" sz="2000" dirty="0" smtClean="0">
              <a:cs typeface="Times New Roman" pitchFamily="18" charset="0"/>
            </a:endParaRPr>
          </a:p>
          <a:p>
            <a:pPr marL="688975" lvl="1" eaLnBrk="1" hangingPunct="1">
              <a:lnSpc>
                <a:spcPct val="80000"/>
              </a:lnSpc>
              <a:defRPr/>
            </a:pPr>
            <a:r>
              <a:rPr lang="en-US" sz="2000" dirty="0" smtClean="0">
                <a:cs typeface="Times New Roman" pitchFamily="18" charset="0"/>
              </a:rPr>
              <a:t>GDP per capita:  US$1,800 approx. (2011)</a:t>
            </a:r>
          </a:p>
          <a:p>
            <a:pPr marL="688975" lvl="1" eaLnBrk="1" hangingPunct="1">
              <a:lnSpc>
                <a:spcPct val="80000"/>
              </a:lnSpc>
              <a:defRPr/>
            </a:pPr>
            <a:r>
              <a:rPr lang="en-US" sz="2000" dirty="0" smtClean="0">
                <a:cs typeface="Times New Roman" pitchFamily="18" charset="0"/>
              </a:rPr>
              <a:t>Currency: </a:t>
            </a:r>
            <a:r>
              <a:rPr lang="en-US" sz="2000" dirty="0" smtClean="0">
                <a:cs typeface="Times New Roman" pitchFamily="18" charset="0"/>
              </a:rPr>
              <a:t>PG kina </a:t>
            </a:r>
            <a:endParaRPr lang="en-US" sz="2000" dirty="0" smtClean="0">
              <a:cs typeface="Times New Roman" pitchFamily="18" charset="0"/>
            </a:endParaRPr>
          </a:p>
          <a:p>
            <a:pPr marL="639763" lvl="1" indent="-236538" eaLnBrk="1" hangingPunct="1">
              <a:lnSpc>
                <a:spcPct val="80000"/>
              </a:lnSpc>
              <a:buFont typeface="Verdana" pitchFamily="34" charset="0"/>
              <a:buChar char="◦"/>
              <a:defRPr/>
            </a:pPr>
            <a:endParaRPr lang="en-US" sz="1500" dirty="0">
              <a:cs typeface="Times New Roman" pitchFamily="18" charset="0"/>
            </a:endParaRPr>
          </a:p>
          <a:p>
            <a:pPr eaLnBrk="1" hangingPunct="1">
              <a:lnSpc>
                <a:spcPct val="80000"/>
              </a:lnSpc>
              <a:defRPr/>
            </a:pPr>
            <a:r>
              <a:rPr lang="en-US" dirty="0" smtClean="0">
                <a:cs typeface="Times New Roman" pitchFamily="18" charset="0"/>
              </a:rPr>
              <a:t>Unique challenges and opportunities </a:t>
            </a:r>
          </a:p>
          <a:p>
            <a:pPr lvl="1">
              <a:lnSpc>
                <a:spcPct val="80000"/>
              </a:lnSpc>
              <a:defRPr/>
            </a:pPr>
            <a:r>
              <a:rPr lang="en-US" sz="2000" dirty="0">
                <a:cs typeface="Times New Roman" pitchFamily="18" charset="0"/>
              </a:rPr>
              <a:t>PNG has the greatest linguistic diversity of any country in the world</a:t>
            </a:r>
          </a:p>
          <a:p>
            <a:pPr lvl="1">
              <a:lnSpc>
                <a:spcPct val="80000"/>
              </a:lnSpc>
              <a:defRPr/>
            </a:pPr>
            <a:r>
              <a:rPr lang="en-US" sz="2000" dirty="0" smtClean="0">
                <a:cs typeface="Times New Roman" pitchFamily="18" charset="0"/>
              </a:rPr>
              <a:t>PNG </a:t>
            </a:r>
            <a:r>
              <a:rPr lang="en-US" sz="2000" dirty="0">
                <a:cs typeface="Times New Roman" pitchFamily="18" charset="0"/>
              </a:rPr>
              <a:t>has one of the most challenging geographies in the world</a:t>
            </a:r>
          </a:p>
          <a:p>
            <a:pPr lvl="1" eaLnBrk="1" hangingPunct="1">
              <a:lnSpc>
                <a:spcPct val="80000"/>
              </a:lnSpc>
              <a:defRPr/>
            </a:pPr>
            <a:r>
              <a:rPr lang="en-US" sz="2000" dirty="0" smtClean="0">
                <a:cs typeface="Times New Roman" pitchFamily="18" charset="0"/>
              </a:rPr>
              <a:t>87% of PNGs Population live in rural </a:t>
            </a:r>
            <a:r>
              <a:rPr lang="en-US" sz="2000" dirty="0" smtClean="0">
                <a:cs typeface="Times New Roman" pitchFamily="18" charset="0"/>
              </a:rPr>
              <a:t>a</a:t>
            </a:r>
            <a:r>
              <a:rPr lang="en-US" sz="2000" dirty="0" smtClean="0">
                <a:cs typeface="Times New Roman" pitchFamily="18" charset="0"/>
              </a:rPr>
              <a:t>reas </a:t>
            </a:r>
          </a:p>
          <a:p>
            <a:pPr lvl="1" eaLnBrk="1" hangingPunct="1">
              <a:lnSpc>
                <a:spcPct val="80000"/>
              </a:lnSpc>
              <a:defRPr/>
            </a:pPr>
            <a:r>
              <a:rPr lang="en-US" sz="2000" dirty="0" smtClean="0">
                <a:cs typeface="Times New Roman" pitchFamily="18" charset="0"/>
              </a:rPr>
              <a:t>PNG </a:t>
            </a:r>
            <a:r>
              <a:rPr lang="en-US" sz="2000" dirty="0" smtClean="0">
                <a:cs typeface="Times New Roman" pitchFamily="18" charset="0"/>
              </a:rPr>
              <a:t>combines remote communities in </a:t>
            </a:r>
            <a:r>
              <a:rPr lang="en-US" sz="2000" dirty="0" smtClean="0">
                <a:cs typeface="Times New Roman" pitchFamily="18" charset="0"/>
              </a:rPr>
              <a:t>at various stages </a:t>
            </a:r>
            <a:r>
              <a:rPr lang="en-US" sz="2000" dirty="0" smtClean="0">
                <a:cs typeface="Times New Roman" pitchFamily="18" charset="0"/>
              </a:rPr>
              <a:t>of adaptation to </a:t>
            </a:r>
            <a:r>
              <a:rPr lang="en-US" sz="2000" dirty="0" smtClean="0">
                <a:cs typeface="Times New Roman" pitchFamily="18" charset="0"/>
              </a:rPr>
              <a:t>modernity </a:t>
            </a:r>
            <a:r>
              <a:rPr lang="en-US" sz="2000" dirty="0" smtClean="0">
                <a:cs typeface="Times New Roman" pitchFamily="18" charset="0"/>
              </a:rPr>
              <a:t>with highly advanced technology platforms </a:t>
            </a:r>
            <a:r>
              <a:rPr lang="en-US" sz="2000" dirty="0" smtClean="0">
                <a:cs typeface="Times New Roman" pitchFamily="18" charset="0"/>
              </a:rPr>
              <a:t>and increasing industrialization and rapid urbanization</a:t>
            </a:r>
            <a:endParaRPr lang="en-US" sz="2000" dirty="0" smtClean="0">
              <a:cs typeface="Times New Roman" pitchFamily="18" charset="0"/>
            </a:endParaRPr>
          </a:p>
          <a:p>
            <a:pPr lvl="1" eaLnBrk="1" hangingPunct="1">
              <a:lnSpc>
                <a:spcPct val="80000"/>
              </a:lnSpc>
              <a:defRPr/>
            </a:pPr>
            <a:r>
              <a:rPr lang="en-US" sz="2000" dirty="0" smtClean="0"/>
              <a:t>PNG </a:t>
            </a:r>
            <a:r>
              <a:rPr lang="en-US" sz="2000" dirty="0" smtClean="0"/>
              <a:t>has two economies: </a:t>
            </a:r>
          </a:p>
          <a:p>
            <a:pPr marL="1089025" lvl="2" eaLnBrk="1" hangingPunct="1">
              <a:lnSpc>
                <a:spcPct val="80000"/>
              </a:lnSpc>
              <a:defRPr/>
            </a:pPr>
            <a:r>
              <a:rPr lang="en-US" sz="1600" dirty="0" smtClean="0"/>
              <a:t>formal sector (about 20%) </a:t>
            </a:r>
          </a:p>
          <a:p>
            <a:pPr marL="1089025" lvl="2" eaLnBrk="1" hangingPunct="1">
              <a:lnSpc>
                <a:spcPct val="80000"/>
              </a:lnSpc>
              <a:defRPr/>
            </a:pPr>
            <a:r>
              <a:rPr lang="en-US" sz="1600" dirty="0" smtClean="0"/>
              <a:t>large informal sector (80%) mainly </a:t>
            </a:r>
            <a:r>
              <a:rPr lang="en-US" sz="1600" dirty="0" smtClean="0"/>
              <a:t>rural</a:t>
            </a:r>
          </a:p>
          <a:p>
            <a:pPr marL="540385" lvl="1" indent="-274320">
              <a:lnSpc>
                <a:spcPct val="80000"/>
              </a:lnSpc>
              <a:spcBef>
                <a:spcPts val="580"/>
              </a:spcBef>
              <a:buClr>
                <a:schemeClr val="accent1"/>
              </a:buClr>
              <a:defRPr/>
            </a:pPr>
            <a:r>
              <a:rPr lang="en-US" sz="2000" dirty="0">
                <a:cs typeface="Times New Roman" pitchFamily="18" charset="0"/>
              </a:rPr>
              <a:t>PNG has very high levels of financial exclusion (est. 80%)</a:t>
            </a:r>
          </a:p>
          <a:p>
            <a:pPr marL="540385">
              <a:lnSpc>
                <a:spcPct val="80000"/>
              </a:lnSpc>
              <a:defRPr/>
            </a:pPr>
            <a:endParaRPr lang="en-US" sz="2600" dirty="0" smtClean="0">
              <a:cs typeface="Times New Roman" pitchFamily="18" charset="0"/>
            </a:endParaRPr>
          </a:p>
          <a:p>
            <a:pPr marL="688975" lvl="1" eaLnBrk="1" hangingPunct="1">
              <a:lnSpc>
                <a:spcPct val="80000"/>
              </a:lnSpc>
              <a:defRPr/>
            </a:pPr>
            <a:endParaRPr lang="en-US" sz="1600" dirty="0">
              <a:cs typeface="Times New Roman" pitchFamily="18" charset="0"/>
            </a:endParaRPr>
          </a:p>
          <a:p>
            <a:pPr marL="403225" lvl="1" indent="0" eaLnBrk="1" hangingPunct="1">
              <a:lnSpc>
                <a:spcPct val="80000"/>
              </a:lnSpc>
              <a:buFont typeface="Arial" charset="0"/>
              <a:buNone/>
              <a:defRPr/>
            </a:pPr>
            <a:endParaRPr lang="en-US" sz="1800" dirty="0" smtClean="0">
              <a:cs typeface="Arial" charset="0"/>
            </a:endParaRPr>
          </a:p>
          <a:p>
            <a:pPr marL="365125" indent="-282575" eaLnBrk="1" hangingPunct="1">
              <a:lnSpc>
                <a:spcPct val="80000"/>
              </a:lnSpc>
              <a:buFont typeface="Wingdings 2" pitchFamily="18" charset="2"/>
              <a:buChar char=""/>
              <a:defRPr/>
            </a:pPr>
            <a:endParaRPr lang="en-US" sz="2000" dirty="0" smtClean="0">
              <a:cs typeface="Arial" charset="0"/>
            </a:endParaRPr>
          </a:p>
        </p:txBody>
      </p:sp>
      <p:pic>
        <p:nvPicPr>
          <p:cNvPr id="512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4200" y="304800"/>
            <a:ext cx="1320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001000" cy="1143000"/>
          </a:xfrm>
          <a:solidFill>
            <a:schemeClr val="accent1"/>
          </a:solidFill>
        </p:spPr>
        <p:txBody>
          <a:bodyPr>
            <a:normAutofit/>
          </a:bodyPr>
          <a:lstStyle/>
          <a:p>
            <a:r>
              <a:rPr lang="en-US" b="1" dirty="0" smtClean="0">
                <a:solidFill>
                  <a:schemeClr val="bg1"/>
                </a:solidFill>
              </a:rPr>
              <a:t>Status of Financial Inclusion in PNG</a:t>
            </a:r>
            <a:endParaRPr lang="en-US" b="1" dirty="0">
              <a:solidFill>
                <a:schemeClr val="bg1"/>
              </a:solidFill>
            </a:endParaRPr>
          </a:p>
        </p:txBody>
      </p:sp>
      <p:sp>
        <p:nvSpPr>
          <p:cNvPr id="3" name="Slide Number Placeholder 2"/>
          <p:cNvSpPr>
            <a:spLocks noGrp="1"/>
          </p:cNvSpPr>
          <p:nvPr>
            <p:ph type="sldNum" sz="quarter" idx="12"/>
          </p:nvPr>
        </p:nvSpPr>
        <p:spPr/>
        <p:txBody>
          <a:bodyPr/>
          <a:lstStyle/>
          <a:p>
            <a:pPr>
              <a:defRPr/>
            </a:pPr>
            <a:fld id="{799585BE-8BC7-45F6-BEDC-8F2EE26F1AE3}" type="slidenum">
              <a:rPr lang="en-US" smtClean="0"/>
              <a:pPr>
                <a:defRPr/>
              </a:pPr>
              <a:t>4</a:t>
            </a:fld>
            <a:endParaRPr lang="en-US"/>
          </a:p>
        </p:txBody>
      </p:sp>
      <p:sp>
        <p:nvSpPr>
          <p:cNvPr id="4" name="Content Placeholder 3"/>
          <p:cNvSpPr>
            <a:spLocks noGrp="1"/>
          </p:cNvSpPr>
          <p:nvPr>
            <p:ph sz="quarter" idx="1"/>
          </p:nvPr>
        </p:nvSpPr>
        <p:spPr>
          <a:xfrm>
            <a:off x="685800" y="1524000"/>
            <a:ext cx="8001000" cy="4800600"/>
          </a:xfrm>
        </p:spPr>
        <p:txBody>
          <a:bodyPr>
            <a:normAutofit fontScale="92500" lnSpcReduction="10000"/>
          </a:bodyPr>
          <a:lstStyle/>
          <a:p>
            <a:pPr marL="0" indent="0" algn="just" fontAlgn="auto">
              <a:spcBef>
                <a:spcPct val="0"/>
              </a:spcBef>
              <a:spcAft>
                <a:spcPts val="0"/>
              </a:spcAft>
              <a:buNone/>
              <a:defRPr/>
            </a:pPr>
            <a:r>
              <a:rPr lang="en-US" sz="1600" b="1" dirty="0" smtClean="0"/>
              <a:t> </a:t>
            </a:r>
            <a:endParaRPr lang="en-US" sz="2000" dirty="0" smtClean="0"/>
          </a:p>
          <a:p>
            <a:pPr marL="274320" lvl="1" indent="-274320" algn="just">
              <a:spcBef>
                <a:spcPct val="0"/>
              </a:spcBef>
              <a:buClr>
                <a:schemeClr val="accent1"/>
              </a:buClr>
              <a:defRPr/>
            </a:pPr>
            <a:r>
              <a:rPr lang="en-US" sz="2000" dirty="0" smtClean="0">
                <a:cs typeface="Times New Roman" pitchFamily="18" charset="0"/>
              </a:rPr>
              <a:t>BPNG mandated to lead Financial Inclusion Initiatives in the country</a:t>
            </a:r>
          </a:p>
          <a:p>
            <a:pPr algn="just">
              <a:defRPr/>
            </a:pPr>
            <a:endParaRPr lang="en-US" sz="2000" dirty="0" smtClean="0"/>
          </a:p>
          <a:p>
            <a:pPr algn="just">
              <a:spcBef>
                <a:spcPct val="0"/>
              </a:spcBef>
              <a:defRPr/>
            </a:pPr>
            <a:r>
              <a:rPr lang="en-US" sz="2000" dirty="0"/>
              <a:t>Excess liquidity in banking sector potential to expand financial services to the unbanked</a:t>
            </a:r>
          </a:p>
          <a:p>
            <a:pPr algn="just">
              <a:spcBef>
                <a:spcPct val="0"/>
              </a:spcBef>
              <a:defRPr/>
            </a:pPr>
            <a:endParaRPr lang="en-US" sz="2000" dirty="0"/>
          </a:p>
          <a:p>
            <a:pPr algn="just">
              <a:spcBef>
                <a:spcPct val="0"/>
              </a:spcBef>
              <a:defRPr/>
            </a:pPr>
            <a:r>
              <a:rPr lang="en-US" sz="2000" dirty="0"/>
              <a:t>The telecom services has grown significantly in the last 5 years</a:t>
            </a:r>
          </a:p>
          <a:p>
            <a:pPr algn="just">
              <a:defRPr/>
            </a:pPr>
            <a:endParaRPr lang="en-US" sz="2000" dirty="0" smtClean="0"/>
          </a:p>
          <a:p>
            <a:pPr algn="just">
              <a:defRPr/>
            </a:pPr>
            <a:r>
              <a:rPr lang="en-US" sz="2000" dirty="0" smtClean="0"/>
              <a:t>PNG </a:t>
            </a:r>
            <a:r>
              <a:rPr lang="en-US" sz="2000" dirty="0"/>
              <a:t>has a National Financial Inclusion Strategy under development </a:t>
            </a:r>
            <a:endParaRPr lang="en-US" sz="2000" dirty="0" smtClean="0"/>
          </a:p>
          <a:p>
            <a:pPr algn="just">
              <a:defRPr/>
            </a:pPr>
            <a:endParaRPr lang="en-US" sz="2000" dirty="0"/>
          </a:p>
          <a:p>
            <a:pPr algn="just">
              <a:defRPr/>
            </a:pPr>
            <a:r>
              <a:rPr lang="en-US" sz="2000" dirty="0" smtClean="0"/>
              <a:t>PNG </a:t>
            </a:r>
            <a:r>
              <a:rPr lang="en-US" sz="2000" dirty="0"/>
              <a:t>has an Informal Economy Policy </a:t>
            </a:r>
            <a:r>
              <a:rPr lang="en-US" sz="2000" dirty="0" smtClean="0"/>
              <a:t>2011-2015</a:t>
            </a:r>
            <a:endParaRPr lang="en-US" sz="2000" dirty="0"/>
          </a:p>
          <a:p>
            <a:pPr marL="0" indent="0" algn="just">
              <a:buNone/>
              <a:defRPr/>
            </a:pPr>
            <a:r>
              <a:rPr lang="en-US" sz="2200" dirty="0" smtClean="0"/>
              <a:t>	</a:t>
            </a:r>
            <a:endParaRPr lang="en-US" sz="2200" dirty="0"/>
          </a:p>
          <a:p>
            <a:pPr algn="just">
              <a:defRPr/>
            </a:pPr>
            <a:r>
              <a:rPr lang="en-US" sz="2000" dirty="0"/>
              <a:t>PNG Participates in several Pacific Regional Initiatives</a:t>
            </a:r>
          </a:p>
          <a:p>
            <a:pPr lvl="1" algn="just">
              <a:defRPr/>
            </a:pPr>
            <a:endParaRPr lang="en-US" sz="2000" dirty="0"/>
          </a:p>
          <a:p>
            <a:pPr algn="just">
              <a:defRPr/>
            </a:pPr>
            <a:r>
              <a:rPr lang="en-US" sz="2000" dirty="0"/>
              <a:t> PNG has committed to the 2020 Money Pacific Goals</a:t>
            </a:r>
          </a:p>
          <a:p>
            <a:pPr marL="274320" lvl="1" indent="-274320" algn="just">
              <a:spcBef>
                <a:spcPct val="0"/>
              </a:spcBef>
              <a:buClr>
                <a:schemeClr val="accent1"/>
              </a:buClr>
              <a:defRPr/>
            </a:pPr>
            <a:endParaRPr lang="en-US" sz="2000" dirty="0">
              <a:cs typeface="Times New Roman" pitchFamily="18" charset="0"/>
            </a:endParaRPr>
          </a:p>
          <a:p>
            <a:pPr algn="just">
              <a:spcBef>
                <a:spcPct val="0"/>
              </a:spcBef>
              <a:defRPr/>
            </a:pPr>
            <a:endParaRPr lang="en-US" sz="2000" dirty="0" smtClean="0"/>
          </a:p>
          <a:p>
            <a:pPr algn="just">
              <a:defRPr/>
            </a:pPr>
            <a:endParaRPr lang="en-US" sz="2000" dirty="0" smtClean="0"/>
          </a:p>
          <a:p>
            <a:pPr algn="just">
              <a:defRPr/>
            </a:pPr>
            <a:endParaRPr lang="en-US" sz="2000" dirty="0" smtClean="0"/>
          </a:p>
          <a:p>
            <a:pPr>
              <a:spcBef>
                <a:spcPct val="0"/>
              </a:spcBef>
              <a:defRPr/>
            </a:pPr>
            <a:endParaRPr lang="en-US" sz="1600" dirty="0" smtClean="0"/>
          </a:p>
          <a:p>
            <a:pPr>
              <a:defRPr/>
            </a:pPr>
            <a:endParaRPr lang="en-US" sz="1600" dirty="0" smtClean="0"/>
          </a:p>
          <a:p>
            <a:pPr>
              <a:defRPr/>
            </a:pPr>
            <a:endParaRPr lang="en-US" sz="1600" dirty="0" smtClean="0"/>
          </a:p>
          <a:p>
            <a:pPr>
              <a:defRPr/>
            </a:pPr>
            <a:endParaRPr lang="en-US" sz="1400"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09600" y="274638"/>
            <a:ext cx="8077200" cy="1143000"/>
          </a:xfrm>
          <a:solidFill>
            <a:schemeClr val="accent1"/>
          </a:solidFill>
        </p:spPr>
        <p:txBody>
          <a:bodyPr/>
          <a:lstStyle/>
          <a:p>
            <a:pPr eaLnBrk="1" hangingPunct="1"/>
            <a:r>
              <a:rPr lang="en-US" b="1" dirty="0" smtClean="0">
                <a:solidFill>
                  <a:schemeClr val="bg1"/>
                </a:solidFill>
                <a:cs typeface="Times New Roman" pitchFamily="18" charset="0"/>
              </a:rPr>
              <a:t>Project Overview</a:t>
            </a:r>
            <a:endParaRPr lang="en-US" sz="3600" b="1" dirty="0" smtClean="0">
              <a:solidFill>
                <a:schemeClr val="bg1"/>
              </a:solidFill>
            </a:endParaRPr>
          </a:p>
        </p:txBody>
      </p:sp>
      <p:sp>
        <p:nvSpPr>
          <p:cNvPr id="1024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9570DCE-9635-48D1-B99B-FDEECC71536D}" type="slidenum">
              <a:rPr lang="en-US" smtClean="0">
                <a:solidFill>
                  <a:srgbClr val="898989"/>
                </a:solidFill>
                <a:latin typeface="Calibri" pitchFamily="34" charset="0"/>
              </a:rPr>
              <a:pPr eaLnBrk="1" hangingPunct="1"/>
              <a:t>5</a:t>
            </a:fld>
            <a:endParaRPr lang="en-US" smtClean="0">
              <a:solidFill>
                <a:srgbClr val="898989"/>
              </a:solidFill>
              <a:latin typeface="Calibri" pitchFamily="34" charset="0"/>
            </a:endParaRPr>
          </a:p>
        </p:txBody>
      </p:sp>
      <p:sp>
        <p:nvSpPr>
          <p:cNvPr id="10243" name="Content Placeholder 2"/>
          <p:cNvSpPr>
            <a:spLocks noGrp="1"/>
          </p:cNvSpPr>
          <p:nvPr>
            <p:ph sz="quarter" idx="1"/>
          </p:nvPr>
        </p:nvSpPr>
        <p:spPr>
          <a:xfrm>
            <a:off x="457200" y="1996944"/>
            <a:ext cx="8229600" cy="3778513"/>
          </a:xfrm>
        </p:spPr>
        <p:txBody>
          <a:bodyPr>
            <a:normAutofit fontScale="85000" lnSpcReduction="10000"/>
          </a:bodyPr>
          <a:lstStyle/>
          <a:p>
            <a:pPr algn="just" eaLnBrk="1" hangingPunct="1">
              <a:lnSpc>
                <a:spcPct val="90000"/>
              </a:lnSpc>
              <a:buFont typeface="Arial" charset="0"/>
              <a:buNone/>
            </a:pPr>
            <a:r>
              <a:rPr lang="en-US" b="1" dirty="0" smtClean="0"/>
              <a:t>P</a:t>
            </a:r>
            <a:r>
              <a:rPr lang="en-US" b="1" dirty="0" smtClean="0"/>
              <a:t>urpose:</a:t>
            </a:r>
            <a:r>
              <a:rPr lang="en-US" dirty="0" smtClean="0"/>
              <a:t> </a:t>
            </a:r>
          </a:p>
          <a:p>
            <a:pPr marL="514350" indent="-514350" algn="just" eaLnBrk="1" hangingPunct="1">
              <a:lnSpc>
                <a:spcPct val="90000"/>
              </a:lnSpc>
              <a:buFont typeface="+mj-lt"/>
              <a:buAutoNum type="arabicPeriod"/>
            </a:pPr>
            <a:r>
              <a:rPr lang="en-US" dirty="0" smtClean="0"/>
              <a:t>To </a:t>
            </a:r>
            <a:r>
              <a:rPr lang="en-US" dirty="0" smtClean="0"/>
              <a:t>participate in the development of a multi-country instrument to measure financial capability</a:t>
            </a:r>
            <a:r>
              <a:rPr lang="en-US" dirty="0" smtClean="0"/>
              <a:t>.</a:t>
            </a:r>
          </a:p>
          <a:p>
            <a:pPr marL="514350" indent="-514350" algn="just" eaLnBrk="1" hangingPunct="1">
              <a:lnSpc>
                <a:spcPct val="90000"/>
              </a:lnSpc>
              <a:buFont typeface="+mj-lt"/>
              <a:buAutoNum type="arabicPeriod"/>
            </a:pPr>
            <a:r>
              <a:rPr lang="en-US" dirty="0" smtClean="0"/>
              <a:t>To ensure policy relevance in PNG context </a:t>
            </a:r>
            <a:r>
              <a:rPr lang="en-US" dirty="0" smtClean="0"/>
              <a:t>  </a:t>
            </a:r>
          </a:p>
          <a:p>
            <a:pPr algn="just" eaLnBrk="1" hangingPunct="1">
              <a:lnSpc>
                <a:spcPct val="90000"/>
              </a:lnSpc>
              <a:buFont typeface="Arial" charset="0"/>
              <a:buNone/>
            </a:pPr>
            <a:endParaRPr lang="en-US" sz="2000" dirty="0"/>
          </a:p>
          <a:p>
            <a:pPr algn="just" eaLnBrk="1" hangingPunct="1">
              <a:lnSpc>
                <a:spcPct val="90000"/>
              </a:lnSpc>
              <a:buFont typeface="Arial" charset="0"/>
              <a:buNone/>
            </a:pPr>
            <a:r>
              <a:rPr lang="en-US" sz="2000" dirty="0" smtClean="0"/>
              <a:t>Stage1:  </a:t>
            </a:r>
          </a:p>
          <a:p>
            <a:pPr lvl="1" algn="just" eaLnBrk="1" hangingPunct="1">
              <a:lnSpc>
                <a:spcPct val="90000"/>
              </a:lnSpc>
              <a:buFont typeface="Calibri" pitchFamily="34" charset="0"/>
              <a:buAutoNum type="arabicPeriod"/>
            </a:pPr>
            <a:r>
              <a:rPr lang="en-US" sz="1800" dirty="0" smtClean="0"/>
              <a:t>Focus Groups: Nov 2010 - March 2011 </a:t>
            </a:r>
          </a:p>
          <a:p>
            <a:pPr lvl="1" algn="just" eaLnBrk="1" hangingPunct="1">
              <a:lnSpc>
                <a:spcPct val="90000"/>
              </a:lnSpc>
              <a:buFont typeface="Calibri" pitchFamily="34" charset="0"/>
              <a:buAutoNum type="arabicPeriod"/>
            </a:pPr>
            <a:r>
              <a:rPr lang="en-US" sz="1800" dirty="0" smtClean="0"/>
              <a:t>Depth Interviews : June 2011 </a:t>
            </a:r>
          </a:p>
          <a:p>
            <a:pPr algn="just" eaLnBrk="1" hangingPunct="1">
              <a:lnSpc>
                <a:spcPct val="90000"/>
              </a:lnSpc>
              <a:buFont typeface="Arial" charset="0"/>
              <a:buNone/>
            </a:pPr>
            <a:endParaRPr lang="en-US" dirty="0" smtClean="0"/>
          </a:p>
          <a:p>
            <a:pPr algn="just" eaLnBrk="1" hangingPunct="1">
              <a:lnSpc>
                <a:spcPct val="90000"/>
              </a:lnSpc>
              <a:buFont typeface="Arial" charset="0"/>
              <a:buNone/>
            </a:pPr>
            <a:r>
              <a:rPr lang="en-US" sz="2000" dirty="0" smtClean="0"/>
              <a:t>Stage 2:  </a:t>
            </a:r>
          </a:p>
          <a:p>
            <a:pPr lvl="1" algn="just" eaLnBrk="1" hangingPunct="1">
              <a:lnSpc>
                <a:spcPct val="90000"/>
              </a:lnSpc>
              <a:buFont typeface="Calibri" pitchFamily="34" charset="0"/>
              <a:buAutoNum type="arabicPeriod"/>
            </a:pPr>
            <a:r>
              <a:rPr lang="en-US" sz="1800" dirty="0" smtClean="0"/>
              <a:t>Finalisation of survey instrument:  Aug 2011 - January 2012 </a:t>
            </a:r>
          </a:p>
          <a:p>
            <a:pPr lvl="1" algn="just" eaLnBrk="1" hangingPunct="1">
              <a:lnSpc>
                <a:spcPct val="90000"/>
              </a:lnSpc>
              <a:buFont typeface="Calibri" pitchFamily="34" charset="0"/>
              <a:buAutoNum type="arabicPeriod"/>
            </a:pPr>
            <a:r>
              <a:rPr lang="en-US" sz="1800" dirty="0" smtClean="0"/>
              <a:t>Translation into two commonly spoken lingua franca (</a:t>
            </a:r>
            <a:r>
              <a:rPr lang="en-US" sz="1800" dirty="0" err="1" smtClean="0"/>
              <a:t>Tok</a:t>
            </a:r>
            <a:r>
              <a:rPr lang="en-US" sz="1800" dirty="0" smtClean="0"/>
              <a:t> </a:t>
            </a:r>
            <a:r>
              <a:rPr lang="en-US" sz="1800" dirty="0" err="1" smtClean="0"/>
              <a:t>Pisin</a:t>
            </a:r>
            <a:r>
              <a:rPr lang="en-US" sz="1800" dirty="0" smtClean="0"/>
              <a:t> and </a:t>
            </a:r>
            <a:r>
              <a:rPr lang="en-US" sz="1800" dirty="0" err="1" smtClean="0"/>
              <a:t>Hiri</a:t>
            </a:r>
            <a:r>
              <a:rPr lang="en-US" sz="1800" dirty="0" smtClean="0"/>
              <a:t> </a:t>
            </a:r>
            <a:r>
              <a:rPr lang="en-US" sz="1800" dirty="0" err="1" smtClean="0"/>
              <a:t>Motu</a:t>
            </a:r>
            <a:r>
              <a:rPr lang="en-US" sz="1800" dirty="0" smtClean="0"/>
              <a:t>): January - April 2012 </a:t>
            </a:r>
          </a:p>
          <a:p>
            <a:pPr lvl="1" algn="just" eaLnBrk="1" hangingPunct="1">
              <a:lnSpc>
                <a:spcPct val="90000"/>
              </a:lnSpc>
              <a:buFont typeface="Calibri" pitchFamily="34" charset="0"/>
              <a:buAutoNum type="arabicPeriod"/>
            </a:pPr>
            <a:r>
              <a:rPr lang="en-US" sz="1800" dirty="0" smtClean="0"/>
              <a:t>Pilot Testing and validation of survey instrument: June 2012  </a:t>
            </a:r>
          </a:p>
          <a:p>
            <a:pPr eaLnBrk="1" hangingPunct="1">
              <a:lnSpc>
                <a:spcPct val="90000"/>
              </a:lnSpc>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533400" y="274638"/>
            <a:ext cx="8153400" cy="944562"/>
          </a:xfrm>
          <a:solidFill>
            <a:schemeClr val="accent1"/>
          </a:solidFill>
        </p:spPr>
        <p:txBody>
          <a:bodyPr/>
          <a:lstStyle/>
          <a:p>
            <a:pPr eaLnBrk="1" hangingPunct="1"/>
            <a:r>
              <a:rPr lang="en-US" b="1" dirty="0" smtClean="0">
                <a:solidFill>
                  <a:schemeClr val="bg1"/>
                </a:solidFill>
              </a:rPr>
              <a:t>Focus Groups</a:t>
            </a:r>
          </a:p>
        </p:txBody>
      </p:sp>
      <p:sp>
        <p:nvSpPr>
          <p:cNvPr id="1126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E5C3A3C-2D2D-4493-BFFF-290E54C98370}" type="slidenum">
              <a:rPr lang="en-US" smtClean="0">
                <a:solidFill>
                  <a:srgbClr val="898989"/>
                </a:solidFill>
                <a:latin typeface="Calibri" pitchFamily="34" charset="0"/>
              </a:rPr>
              <a:pPr eaLnBrk="1" hangingPunct="1"/>
              <a:t>6</a:t>
            </a:fld>
            <a:endParaRPr lang="en-US" smtClean="0">
              <a:solidFill>
                <a:srgbClr val="898989"/>
              </a:solidFill>
              <a:latin typeface="Calibri" pitchFamily="34" charset="0"/>
            </a:endParaRPr>
          </a:p>
        </p:txBody>
      </p:sp>
      <p:sp>
        <p:nvSpPr>
          <p:cNvPr id="11267" name="Content Placeholder 2"/>
          <p:cNvSpPr>
            <a:spLocks noGrp="1"/>
          </p:cNvSpPr>
          <p:nvPr>
            <p:ph sz="quarter" idx="1"/>
          </p:nvPr>
        </p:nvSpPr>
        <p:spPr>
          <a:xfrm>
            <a:off x="457200" y="1447800"/>
            <a:ext cx="8382000" cy="5105400"/>
          </a:xfrm>
        </p:spPr>
        <p:txBody>
          <a:bodyPr>
            <a:normAutofit fontScale="70000" lnSpcReduction="20000"/>
          </a:bodyPr>
          <a:lstStyle/>
          <a:p>
            <a:pPr marL="0" indent="0" algn="just" eaLnBrk="1" hangingPunct="1">
              <a:lnSpc>
                <a:spcPct val="80000"/>
              </a:lnSpc>
              <a:buNone/>
            </a:pPr>
            <a:r>
              <a:rPr lang="en-US" sz="3500" b="1" dirty="0" smtClean="0"/>
              <a:t>O</a:t>
            </a:r>
            <a:r>
              <a:rPr lang="en-US" sz="3500" b="1" dirty="0" smtClean="0"/>
              <a:t>bjective:</a:t>
            </a:r>
          </a:p>
          <a:p>
            <a:pPr marL="0" indent="0" algn="just" eaLnBrk="1" hangingPunct="1">
              <a:lnSpc>
                <a:spcPct val="80000"/>
              </a:lnSpc>
              <a:buNone/>
            </a:pPr>
            <a:r>
              <a:rPr lang="en-AU" sz="3500" dirty="0" smtClean="0"/>
              <a:t>To </a:t>
            </a:r>
            <a:r>
              <a:rPr lang="en-AU" sz="3500" dirty="0" smtClean="0"/>
              <a:t>develop a comprehensive and nuanced picture of money related activities undertaken by low income households in PNG</a:t>
            </a:r>
          </a:p>
          <a:p>
            <a:pPr algn="just" eaLnBrk="1" hangingPunct="1">
              <a:lnSpc>
                <a:spcPct val="80000"/>
              </a:lnSpc>
            </a:pPr>
            <a:endParaRPr lang="en-AU" dirty="0" smtClean="0"/>
          </a:p>
          <a:p>
            <a:pPr algn="just" eaLnBrk="1" hangingPunct="1">
              <a:lnSpc>
                <a:spcPct val="80000"/>
              </a:lnSpc>
            </a:pPr>
            <a:endParaRPr lang="en-AU" dirty="0" smtClean="0"/>
          </a:p>
          <a:p>
            <a:pPr algn="just">
              <a:lnSpc>
                <a:spcPct val="80000"/>
              </a:lnSpc>
            </a:pPr>
            <a:r>
              <a:rPr lang="en-US" sz="3200" dirty="0"/>
              <a:t>Three (3) locations were selected to conduct focus groups</a:t>
            </a:r>
          </a:p>
          <a:p>
            <a:pPr algn="just">
              <a:lnSpc>
                <a:spcPct val="80000"/>
              </a:lnSpc>
            </a:pPr>
            <a:endParaRPr lang="en-US" sz="3200" dirty="0" smtClean="0"/>
          </a:p>
          <a:p>
            <a:pPr algn="just">
              <a:lnSpc>
                <a:spcPct val="80000"/>
              </a:lnSpc>
            </a:pPr>
            <a:r>
              <a:rPr lang="en-US" sz="3200" dirty="0" smtClean="0"/>
              <a:t>Eight </a:t>
            </a:r>
            <a:r>
              <a:rPr lang="en-US" sz="3200" dirty="0"/>
              <a:t>(8)  gender specific focus groups were held encompassing typical low income urban and rural household income </a:t>
            </a:r>
            <a:r>
              <a:rPr lang="en-US" sz="3200" dirty="0" smtClean="0"/>
              <a:t>modalities</a:t>
            </a:r>
          </a:p>
          <a:p>
            <a:pPr algn="just">
              <a:lnSpc>
                <a:spcPct val="80000"/>
              </a:lnSpc>
            </a:pPr>
            <a:endParaRPr lang="en-US" sz="3200" dirty="0" smtClean="0"/>
          </a:p>
          <a:p>
            <a:pPr algn="just">
              <a:lnSpc>
                <a:spcPct val="80000"/>
              </a:lnSpc>
            </a:pPr>
            <a:r>
              <a:rPr lang="en-US" sz="3200" dirty="0" smtClean="0"/>
              <a:t>68 people, equal numbers of male &amp; female participants and rural and urban participants, </a:t>
            </a:r>
            <a:endParaRPr lang="en-AU" sz="3200" dirty="0"/>
          </a:p>
          <a:p>
            <a:pPr algn="just" eaLnBrk="1" hangingPunct="1">
              <a:lnSpc>
                <a:spcPct val="80000"/>
              </a:lnSpc>
            </a:pPr>
            <a:endParaRPr lang="en-AU" sz="3200" dirty="0" smtClean="0"/>
          </a:p>
          <a:p>
            <a:pPr algn="just" eaLnBrk="1" hangingPunct="1">
              <a:lnSpc>
                <a:spcPct val="80000"/>
              </a:lnSpc>
            </a:pPr>
            <a:r>
              <a:rPr lang="en-AU" sz="3200" dirty="0" smtClean="0"/>
              <a:t>Activities </a:t>
            </a:r>
            <a:r>
              <a:rPr lang="en-AU" sz="3200" dirty="0" smtClean="0"/>
              <a:t>discussed spanned:</a:t>
            </a:r>
          </a:p>
          <a:p>
            <a:pPr lvl="1" algn="just" eaLnBrk="1" hangingPunct="1">
              <a:lnSpc>
                <a:spcPct val="80000"/>
              </a:lnSpc>
            </a:pPr>
            <a:r>
              <a:rPr lang="en-AU" sz="3200" dirty="0" smtClean="0"/>
              <a:t>income </a:t>
            </a:r>
            <a:r>
              <a:rPr lang="en-AU" sz="3200" dirty="0" smtClean="0"/>
              <a:t>generation, expenditure management, inward </a:t>
            </a:r>
            <a:r>
              <a:rPr lang="en-AU" sz="3200" dirty="0" smtClean="0"/>
              <a:t>and outward </a:t>
            </a:r>
            <a:r>
              <a:rPr lang="en-AU" sz="3200" dirty="0" smtClean="0"/>
              <a:t>payments, Remittances, saving </a:t>
            </a:r>
            <a:r>
              <a:rPr lang="en-AU" sz="3200" dirty="0" smtClean="0"/>
              <a:t>(both long and short term</a:t>
            </a:r>
            <a:r>
              <a:rPr lang="en-AU" sz="3200" dirty="0" smtClean="0"/>
              <a:t>), Borrowing, planning </a:t>
            </a:r>
            <a:r>
              <a:rPr lang="en-AU" sz="3200" dirty="0" smtClean="0"/>
              <a:t>and </a:t>
            </a:r>
            <a:r>
              <a:rPr lang="en-AU" sz="3200" dirty="0" smtClean="0"/>
              <a:t>budgeting, seeking </a:t>
            </a:r>
            <a:r>
              <a:rPr lang="en-AU" sz="3200" dirty="0" smtClean="0"/>
              <a:t>financial advice</a:t>
            </a:r>
          </a:p>
          <a:p>
            <a:pPr algn="just">
              <a:lnSpc>
                <a:spcPct val="80000"/>
              </a:lnSpc>
            </a:pPr>
            <a:endParaRPr lang="en-AU" dirty="0" smtClean="0"/>
          </a:p>
          <a:p>
            <a:pPr algn="just" eaLnBrk="1" hangingPunct="1">
              <a:lnSpc>
                <a:spcPct val="80000"/>
              </a:lnSpc>
              <a:buFont typeface="Arial" charset="0"/>
              <a:buNone/>
            </a:pPr>
            <a:r>
              <a:rPr lang="en-US" sz="1900" b="1" dirty="0" smtClean="0">
                <a:solidFill>
                  <a:srgbClr val="FF0000"/>
                </a:solidFill>
              </a:rPr>
              <a:t> </a:t>
            </a:r>
            <a:endParaRPr lang="en-US" sz="1900" b="1" dirty="0" smtClean="0">
              <a:solidFill>
                <a:srgbClr val="FF0000"/>
              </a:solidFill>
            </a:endParaRPr>
          </a:p>
          <a:p>
            <a:pPr lvl="1" algn="just" eaLnBrk="1">
              <a:lnSpc>
                <a:spcPct val="80000"/>
              </a:lnSpc>
              <a:buFont typeface="Arial" charset="0"/>
              <a:buNone/>
            </a:pPr>
            <a:r>
              <a:rPr lang="en-US" sz="1700" dirty="0" smtClean="0">
                <a:solidFill>
                  <a:srgbClr val="FF0000"/>
                </a:solidFill>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7848600" cy="1143000"/>
          </a:xfrm>
          <a:solidFill>
            <a:schemeClr val="accent1"/>
          </a:solidFill>
        </p:spPr>
        <p:txBody>
          <a:bodyPr/>
          <a:lstStyle/>
          <a:p>
            <a:r>
              <a:rPr lang="en-US" b="1" dirty="0">
                <a:solidFill>
                  <a:schemeClr val="bg1"/>
                </a:solidFill>
              </a:rPr>
              <a:t>Focus </a:t>
            </a:r>
            <a:r>
              <a:rPr lang="en-US" b="1" dirty="0" smtClean="0">
                <a:solidFill>
                  <a:schemeClr val="bg1"/>
                </a:solidFill>
              </a:rPr>
              <a:t>Groups – Lessons Learned</a:t>
            </a:r>
            <a:endParaRPr lang="en-AU" b="1" dirty="0">
              <a:solidFill>
                <a:schemeClr val="bg1"/>
              </a:solidFill>
            </a:endParaRPr>
          </a:p>
        </p:txBody>
      </p:sp>
      <p:sp>
        <p:nvSpPr>
          <p:cNvPr id="4" name="Slide Number Placeholder 3"/>
          <p:cNvSpPr>
            <a:spLocks noGrp="1"/>
          </p:cNvSpPr>
          <p:nvPr>
            <p:ph type="sldNum" sz="quarter" idx="12"/>
          </p:nvPr>
        </p:nvSpPr>
        <p:spPr/>
        <p:txBody>
          <a:bodyPr/>
          <a:lstStyle/>
          <a:p>
            <a:pPr>
              <a:defRPr/>
            </a:pPr>
            <a:fld id="{799585BE-8BC7-45F6-BEDC-8F2EE26F1AE3}" type="slidenum">
              <a:rPr lang="en-US" smtClean="0"/>
              <a:pPr>
                <a:defRPr/>
              </a:pPr>
              <a:t>7</a:t>
            </a:fld>
            <a:endParaRPr lang="en-US" dirty="0"/>
          </a:p>
        </p:txBody>
      </p:sp>
      <p:sp>
        <p:nvSpPr>
          <p:cNvPr id="3" name="Content Placeholder 2"/>
          <p:cNvSpPr>
            <a:spLocks noGrp="1"/>
          </p:cNvSpPr>
          <p:nvPr>
            <p:ph sz="quarter" idx="1"/>
          </p:nvPr>
        </p:nvSpPr>
        <p:spPr>
          <a:xfrm>
            <a:off x="914400" y="1600200"/>
            <a:ext cx="7772400" cy="4419600"/>
          </a:xfrm>
        </p:spPr>
        <p:txBody>
          <a:bodyPr>
            <a:normAutofit fontScale="85000" lnSpcReduction="20000"/>
          </a:bodyPr>
          <a:lstStyle/>
          <a:p>
            <a:r>
              <a:rPr lang="en-AU" dirty="0" smtClean="0"/>
              <a:t>Recording </a:t>
            </a:r>
            <a:r>
              <a:rPr lang="en-AU" dirty="0"/>
              <a:t>and transcription</a:t>
            </a:r>
          </a:p>
          <a:p>
            <a:pPr lvl="1" algn="just"/>
            <a:endParaRPr lang="en-AU" dirty="0"/>
          </a:p>
          <a:p>
            <a:pPr algn="just"/>
            <a:r>
              <a:rPr lang="en-AU" dirty="0" smtClean="0"/>
              <a:t>Moderation</a:t>
            </a:r>
          </a:p>
          <a:p>
            <a:pPr algn="just"/>
            <a:endParaRPr lang="en-AU" dirty="0" smtClean="0"/>
          </a:p>
          <a:p>
            <a:pPr algn="just"/>
            <a:r>
              <a:rPr lang="en-AU" dirty="0" smtClean="0"/>
              <a:t>Relationship </a:t>
            </a:r>
            <a:r>
              <a:rPr lang="en-AU" dirty="0"/>
              <a:t>between Financial Capability and wellbeing of the household. </a:t>
            </a:r>
          </a:p>
          <a:p>
            <a:pPr algn="just"/>
            <a:endParaRPr lang="en-AU" dirty="0"/>
          </a:p>
          <a:p>
            <a:pPr algn="just"/>
            <a:r>
              <a:rPr lang="en-AU" dirty="0" smtClean="0"/>
              <a:t>Men acknowledging that women were better manages of household finances and women and women stating that men controlled how household finances were used.</a:t>
            </a:r>
          </a:p>
          <a:p>
            <a:pPr algn="just"/>
            <a:endParaRPr lang="en-AU" dirty="0" smtClean="0"/>
          </a:p>
          <a:p>
            <a:pPr algn="just"/>
            <a:r>
              <a:rPr lang="en-AU" dirty="0" smtClean="0"/>
              <a:t>Need to interview male and female (usually husband and wife) to get the total picture </a:t>
            </a:r>
          </a:p>
          <a:p>
            <a:pPr algn="just"/>
            <a:endParaRPr lang="en-AU" dirty="0"/>
          </a:p>
          <a:p>
            <a:pPr algn="just"/>
            <a:endParaRPr lang="en-AU" dirty="0" smtClean="0"/>
          </a:p>
          <a:p>
            <a:pPr algn="just"/>
            <a:endParaRPr lang="en-AU" dirty="0" smtClean="0"/>
          </a:p>
          <a:p>
            <a:pPr algn="just"/>
            <a:endParaRPr lang="en-AU" dirty="0" smtClean="0"/>
          </a:p>
          <a:p>
            <a:pPr algn="just"/>
            <a:endParaRPr lang="en-AU" dirty="0"/>
          </a:p>
          <a:p>
            <a:endParaRPr lang="en-AU" dirty="0" smtClean="0"/>
          </a:p>
          <a:p>
            <a:pPr marL="0" indent="0">
              <a:buNone/>
            </a:pPr>
            <a:endParaRPr lang="en-AU" b="1" dirty="0"/>
          </a:p>
          <a:p>
            <a:endParaRPr lang="en-AU" dirty="0"/>
          </a:p>
        </p:txBody>
      </p:sp>
    </p:spTree>
    <p:extLst>
      <p:ext uri="{BB962C8B-B14F-4D97-AF65-F5344CB8AC3E}">
        <p14:creationId xmlns:p14="http://schemas.microsoft.com/office/powerpoint/2010/main" val="38245486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en-US" b="1" dirty="0">
                <a:solidFill>
                  <a:schemeClr val="bg1"/>
                </a:solidFill>
              </a:rPr>
              <a:t>Depth Interviews</a:t>
            </a:r>
            <a:endParaRPr lang="en-AU" b="1" dirty="0">
              <a:solidFill>
                <a:schemeClr val="bg1"/>
              </a:solidFill>
            </a:endParaRPr>
          </a:p>
        </p:txBody>
      </p:sp>
      <p:sp>
        <p:nvSpPr>
          <p:cNvPr id="4" name="Slide Number Placeholder 3"/>
          <p:cNvSpPr>
            <a:spLocks noGrp="1"/>
          </p:cNvSpPr>
          <p:nvPr>
            <p:ph type="sldNum" sz="quarter" idx="12"/>
          </p:nvPr>
        </p:nvSpPr>
        <p:spPr/>
        <p:txBody>
          <a:bodyPr/>
          <a:lstStyle/>
          <a:p>
            <a:pPr>
              <a:defRPr/>
            </a:pPr>
            <a:fld id="{799585BE-8BC7-45F6-BEDC-8F2EE26F1AE3}" type="slidenum">
              <a:rPr lang="en-US" smtClean="0"/>
              <a:pPr>
                <a:defRPr/>
              </a:pPr>
              <a:t>8</a:t>
            </a:fld>
            <a:endParaRPr lang="en-US" dirty="0"/>
          </a:p>
        </p:txBody>
      </p:sp>
      <p:sp>
        <p:nvSpPr>
          <p:cNvPr id="3" name="Content Placeholder 2"/>
          <p:cNvSpPr>
            <a:spLocks noGrp="1"/>
          </p:cNvSpPr>
          <p:nvPr>
            <p:ph sz="quarter" idx="1"/>
          </p:nvPr>
        </p:nvSpPr>
        <p:spPr>
          <a:xfrm>
            <a:off x="914400" y="1600200"/>
            <a:ext cx="7772400" cy="4648200"/>
          </a:xfrm>
        </p:spPr>
        <p:txBody>
          <a:bodyPr>
            <a:normAutofit fontScale="92500"/>
          </a:bodyPr>
          <a:lstStyle/>
          <a:p>
            <a:pPr marL="0" indent="0">
              <a:buNone/>
            </a:pPr>
            <a:r>
              <a:rPr lang="en-US" b="1" dirty="0" smtClean="0"/>
              <a:t>Purpose: </a:t>
            </a:r>
          </a:p>
          <a:p>
            <a:pPr marL="0" indent="0">
              <a:buNone/>
            </a:pPr>
            <a:r>
              <a:rPr lang="en-US" dirty="0" smtClean="0"/>
              <a:t>To </a:t>
            </a:r>
            <a:r>
              <a:rPr lang="en-US" dirty="0" smtClean="0"/>
              <a:t>develop the set questions for the quantitative survey</a:t>
            </a:r>
          </a:p>
          <a:p>
            <a:endParaRPr lang="en-US" dirty="0" smtClean="0"/>
          </a:p>
          <a:p>
            <a:r>
              <a:rPr lang="en-US" dirty="0" smtClean="0"/>
              <a:t>Topics were </a:t>
            </a:r>
            <a:r>
              <a:rPr lang="en-US" dirty="0" smtClean="0"/>
              <a:t>derived from the issues raised by participants in the focus groups</a:t>
            </a:r>
          </a:p>
          <a:p>
            <a:r>
              <a:rPr lang="en-US" dirty="0" smtClean="0"/>
              <a:t>The </a:t>
            </a:r>
            <a:r>
              <a:rPr lang="en-US" dirty="0"/>
              <a:t>draft questions for the depth interviews were provided by the </a:t>
            </a:r>
            <a:r>
              <a:rPr lang="en-US" dirty="0" smtClean="0"/>
              <a:t>Expert Panel (European</a:t>
            </a:r>
            <a:r>
              <a:rPr lang="en-US" dirty="0"/>
              <a:t>) team developing the survey </a:t>
            </a:r>
            <a:r>
              <a:rPr lang="en-US" dirty="0" smtClean="0"/>
              <a:t>instrument</a:t>
            </a:r>
          </a:p>
          <a:p>
            <a:r>
              <a:rPr lang="en-US" dirty="0" smtClean="0"/>
              <a:t>Two rounds of interviews were planned</a:t>
            </a:r>
          </a:p>
          <a:p>
            <a:r>
              <a:rPr lang="en-AU" dirty="0"/>
              <a:t>Due to issues of translation and relevance of survey </a:t>
            </a:r>
            <a:r>
              <a:rPr lang="en-AU" dirty="0" smtClean="0"/>
              <a:t>questions, t</a:t>
            </a:r>
            <a:r>
              <a:rPr lang="en-US" dirty="0" smtClean="0"/>
              <a:t>he PNG team only completed the first round of depth interviews</a:t>
            </a:r>
            <a:endParaRPr lang="en-US" dirty="0"/>
          </a:p>
        </p:txBody>
      </p:sp>
    </p:spTree>
    <p:extLst>
      <p:ext uri="{BB962C8B-B14F-4D97-AF65-F5344CB8AC3E}">
        <p14:creationId xmlns:p14="http://schemas.microsoft.com/office/powerpoint/2010/main" val="38685009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a:solidFill>
            <a:schemeClr val="accent1"/>
          </a:solidFill>
        </p:spPr>
        <p:txBody>
          <a:bodyPr>
            <a:normAutofit fontScale="90000"/>
          </a:bodyPr>
          <a:lstStyle/>
          <a:p>
            <a:pPr eaLnBrk="1" hangingPunct="1"/>
            <a:r>
              <a:rPr lang="en-US" b="1" dirty="0">
                <a:solidFill>
                  <a:schemeClr val="bg1"/>
                </a:solidFill>
              </a:rPr>
              <a:t>Depth Interviews - Lessons Learned </a:t>
            </a:r>
            <a:endParaRPr lang="en-US" b="1" dirty="0" smtClean="0">
              <a:solidFill>
                <a:schemeClr val="bg1"/>
              </a:solidFill>
            </a:endParaRPr>
          </a:p>
        </p:txBody>
      </p:sp>
      <p:sp>
        <p:nvSpPr>
          <p:cNvPr id="1536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75269F2-F2C0-41CF-84E4-2424F650C3BB}" type="slidenum">
              <a:rPr lang="en-US" smtClean="0">
                <a:solidFill>
                  <a:srgbClr val="898989"/>
                </a:solidFill>
                <a:latin typeface="Calibri" pitchFamily="34" charset="0"/>
              </a:rPr>
              <a:pPr eaLnBrk="1" hangingPunct="1"/>
              <a:t>9</a:t>
            </a:fld>
            <a:endParaRPr lang="en-US" dirty="0" smtClean="0">
              <a:solidFill>
                <a:srgbClr val="898989"/>
              </a:solidFill>
              <a:latin typeface="Calibri" pitchFamily="34" charset="0"/>
            </a:endParaRPr>
          </a:p>
        </p:txBody>
      </p:sp>
      <p:sp>
        <p:nvSpPr>
          <p:cNvPr id="15363" name="Content Placeholder 2"/>
          <p:cNvSpPr>
            <a:spLocks noGrp="1"/>
          </p:cNvSpPr>
          <p:nvPr>
            <p:ph sz="quarter" idx="1"/>
          </p:nvPr>
        </p:nvSpPr>
        <p:spPr>
          <a:xfrm>
            <a:off x="457200" y="1143000"/>
            <a:ext cx="8229600" cy="5029200"/>
          </a:xfrm>
        </p:spPr>
        <p:txBody>
          <a:bodyPr>
            <a:normAutofit fontScale="92500" lnSpcReduction="10000"/>
          </a:bodyPr>
          <a:lstStyle/>
          <a:p>
            <a:pPr marL="0" indent="0" eaLnBrk="1" hangingPunct="1">
              <a:buNone/>
            </a:pPr>
            <a:r>
              <a:rPr lang="en-US" dirty="0" smtClean="0"/>
              <a:t>It became evident that:</a:t>
            </a:r>
          </a:p>
          <a:p>
            <a:pPr algn="just" eaLnBrk="1" hangingPunct="1"/>
            <a:r>
              <a:rPr lang="en-US" dirty="0" smtClean="0"/>
              <a:t>It is not possible to use questions relevant for an environment of high financial inclusion in an environment of low financial inclusion</a:t>
            </a:r>
          </a:p>
          <a:p>
            <a:pPr algn="just" eaLnBrk="1" hangingPunct="1"/>
            <a:r>
              <a:rPr lang="en-US" dirty="0" smtClean="0"/>
              <a:t>There is no point in asking questions which are not relevant to the PNG context (for example retirement provision)</a:t>
            </a:r>
          </a:p>
          <a:p>
            <a:pPr algn="just" eaLnBrk="1" hangingPunct="1"/>
            <a:r>
              <a:rPr lang="en-US" dirty="0" smtClean="0"/>
              <a:t>It is important to include questions which are relevant to PNG (for example household management of multiple income sources)  </a:t>
            </a:r>
          </a:p>
          <a:p>
            <a:pPr algn="just" eaLnBrk="1" hangingPunct="1"/>
            <a:r>
              <a:rPr lang="en-US" dirty="0" smtClean="0"/>
              <a:t>Construct validity was a </a:t>
            </a:r>
            <a:r>
              <a:rPr lang="en-US" u="sng" dirty="0" smtClean="0"/>
              <a:t>significant</a:t>
            </a:r>
            <a:r>
              <a:rPr lang="en-US" dirty="0" smtClean="0"/>
              <a:t> issue:</a:t>
            </a:r>
          </a:p>
          <a:p>
            <a:pPr lvl="1" algn="just" eaLnBrk="1" hangingPunct="1"/>
            <a:r>
              <a:rPr lang="en-US" dirty="0" smtClean="0"/>
              <a:t>The questions had been drafted in a language which had many money related constructs (English)</a:t>
            </a:r>
          </a:p>
          <a:p>
            <a:pPr lvl="1" algn="just" eaLnBrk="1" hangingPunct="1"/>
            <a:r>
              <a:rPr lang="en-US" dirty="0"/>
              <a:t>I</a:t>
            </a:r>
            <a:r>
              <a:rPr lang="en-US" dirty="0" smtClean="0"/>
              <a:t>t proved </a:t>
            </a:r>
            <a:r>
              <a:rPr lang="en-US" u="sng" dirty="0" smtClean="0"/>
              <a:t>very</a:t>
            </a:r>
            <a:r>
              <a:rPr lang="en-US" dirty="0" smtClean="0"/>
              <a:t> difficult to translate to a language (Tok </a:t>
            </a:r>
            <a:r>
              <a:rPr lang="en-US" dirty="0" err="1" smtClean="0"/>
              <a:t>Pisin</a:t>
            </a:r>
            <a:r>
              <a:rPr lang="en-US" dirty="0" smtClean="0"/>
              <a:t>) with fewer money related constructs</a:t>
            </a:r>
          </a:p>
          <a:p>
            <a:pPr lvl="1" algn="just" eaLnBrk="1" hangingPunct="1"/>
            <a:r>
              <a:rPr lang="en-US" dirty="0" smtClean="0"/>
              <a:t>It is very difficult to translate psychological questions to a trading language which is not intended to convey psychological constructs</a:t>
            </a:r>
          </a:p>
          <a:p>
            <a:pPr lvl="1" eaLnBrk="1" hangingPunct="1"/>
            <a:endParaRPr lang="en-US" sz="1600" dirty="0" smtClean="0">
              <a:solidFill>
                <a:srgbClr val="FF000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1953</TotalTime>
  <Words>2096</Words>
  <Application>Microsoft Office PowerPoint</Application>
  <PresentationFormat>On-screen Show (4:3)</PresentationFormat>
  <Paragraphs>301</Paragraphs>
  <Slides>19</Slides>
  <Notes>2</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Equity</vt:lpstr>
      <vt:lpstr>Measuring Financial Capability: Lessons Learned from the Papua New Guinea Financial Capability Pilot Study</vt:lpstr>
      <vt:lpstr>PowerPoint Presentation</vt:lpstr>
      <vt:lpstr>Background</vt:lpstr>
      <vt:lpstr>Status of Financial Inclusion in PNG</vt:lpstr>
      <vt:lpstr>Project Overview</vt:lpstr>
      <vt:lpstr>Focus Groups</vt:lpstr>
      <vt:lpstr>Focus Groups – Lessons Learned</vt:lpstr>
      <vt:lpstr>Depth Interviews</vt:lpstr>
      <vt:lpstr>Depth Interviews - Lessons Learned </vt:lpstr>
      <vt:lpstr>Survey Instrument</vt:lpstr>
      <vt:lpstr>Survey Instrument - Lessons Learned </vt:lpstr>
      <vt:lpstr>Translation - Lessons Learned</vt:lpstr>
      <vt:lpstr>Field work (Sampling, enrolment and interviews)</vt:lpstr>
      <vt:lpstr>Field Work – lessons learned</vt:lpstr>
      <vt:lpstr>Survey Pilot – Sample</vt:lpstr>
      <vt:lpstr>Survey Pilot – Preliminary Findings</vt:lpstr>
      <vt:lpstr>Survey Pilot – Preliminary Findings (cont.)</vt:lpstr>
      <vt:lpstr>Conclusions:  Did it work?</vt:lpstr>
      <vt:lpstr>PowerPoint Presentation</vt:lpstr>
    </vt:vector>
  </TitlesOfParts>
  <Company>The World Bank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PNG – Financial Competency Study Project</dc:title>
  <dc:creator>wb204533</dc:creator>
  <cp:lastModifiedBy>Wei Zhang</cp:lastModifiedBy>
  <cp:revision>102</cp:revision>
  <cp:lastPrinted>2013-02-26T04:35:08Z</cp:lastPrinted>
  <dcterms:created xsi:type="dcterms:W3CDTF">2012-06-15T18:10:35Z</dcterms:created>
  <dcterms:modified xsi:type="dcterms:W3CDTF">2013-03-04T07:28:50Z</dcterms:modified>
</cp:coreProperties>
</file>